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0" r:id="rId6"/>
    <p:sldId id="282" r:id="rId7"/>
    <p:sldId id="262" r:id="rId8"/>
    <p:sldId id="283" r:id="rId9"/>
    <p:sldId id="288" r:id="rId10"/>
    <p:sldId id="289" r:id="rId11"/>
    <p:sldId id="291" r:id="rId12"/>
    <p:sldId id="292" r:id="rId13"/>
    <p:sldId id="294" r:id="rId14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lle Vedove Andrea" initials="DV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E20"/>
    <a:srgbClr val="DF4133"/>
    <a:srgbClr val="E73139"/>
    <a:srgbClr val="D22D32"/>
    <a:srgbClr val="7F7F7F"/>
    <a:srgbClr val="AF0819"/>
    <a:srgbClr val="BD0D22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73" autoAdjust="0"/>
    <p:restoredTop sz="70581" autoAdjust="0"/>
  </p:normalViewPr>
  <p:slideViewPr>
    <p:cSldViewPr snapToGrid="0" snapToObjects="1">
      <p:cViewPr>
        <p:scale>
          <a:sx n="80" d="100"/>
          <a:sy n="80" d="100"/>
        </p:scale>
        <p:origin x="-1878" y="-348"/>
      </p:cViewPr>
      <p:guideLst>
        <p:guide orient="horz" pos="3770"/>
        <p:guide pos="55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9B431-7C8C-274A-BA33-7C21C85E3BE4}" type="datetime1">
              <a:rPr lang="it-IT" smtClean="0"/>
              <a:pPr/>
              <a:t>09/05/2014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3916-887A-F043-AD49-BF0A69ACF5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12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682E-FB58-D249-BB85-C718355B86BE}" type="datetime1">
              <a:rPr lang="it-IT" smtClean="0"/>
              <a:pPr/>
              <a:t>09/05/2014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68C7-CDE6-B24B-B7C6-F8E72CFBA85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63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mio intervento si focalizzerà sulla Responsabilità del Produttore Aeronautico prevalentemente,</a:t>
            </a:r>
            <a:r>
              <a:rPr lang="it-IT" baseline="0" dirty="0" smtClean="0"/>
              <a:t> per non dire esclusivamente, sotto l’ottica tecnica e non tanto quella giurisprudenziale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348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Chi reclama un danno da prodotto deve «semplicemente» dimostrare che il prodotto fosse difettoso al momento della consegna dello stesso, che il prodotto è stato usato nella maniera corretta e che il prodotto ha causato il danno.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83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difetto del prodotto normalmente deriva e si origina da tre diverse attività del produttore.</a:t>
            </a:r>
          </a:p>
          <a:p>
            <a:endParaRPr lang="it-IT" dirty="0" smtClean="0"/>
          </a:p>
          <a:p>
            <a:r>
              <a:rPr lang="it-IT" dirty="0" smtClean="0"/>
              <a:t>La Progettazione:     forse uno degli aspetti più critici al giorno d’oggi nell’ambito della progettazione e dovuto al forte ricorso alla fornitura esterna ed è connesso all’integrazione tra diversi componenti all’interno dei sistemi e tra i sistemi.    Le specifiche</a:t>
            </a:r>
            <a:r>
              <a:rPr lang="it-IT" baseline="0" dirty="0" smtClean="0"/>
              <a:t> di progetto e le relative verifiche devono essere quanto mai complete ed accurate.</a:t>
            </a:r>
          </a:p>
          <a:p>
            <a:endParaRPr lang="it-IT" baseline="0" dirty="0" smtClean="0"/>
          </a:p>
          <a:p>
            <a:r>
              <a:rPr lang="it-IT" baseline="0" dirty="0" smtClean="0"/>
              <a:t>La Produzione:       </a:t>
            </a:r>
            <a:r>
              <a:rPr lang="it-IT" dirty="0" smtClean="0"/>
              <a:t> 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9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   </a:t>
            </a:r>
            <a:r>
              <a:rPr lang="it-IT" dirty="0" smtClean="0"/>
              <a:t> 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9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   </a:t>
            </a:r>
            <a:r>
              <a:rPr lang="it-IT" dirty="0" smtClean="0"/>
              <a:t> 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9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   </a:t>
            </a:r>
            <a:r>
              <a:rPr lang="it-IT" dirty="0" smtClean="0"/>
              <a:t> 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98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   </a:t>
            </a:r>
            <a:r>
              <a:rPr lang="it-IT" dirty="0" smtClean="0"/>
              <a:t> 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98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   </a:t>
            </a:r>
            <a:r>
              <a:rPr lang="it-IT" dirty="0" smtClean="0"/>
              <a:t> 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98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   </a:t>
            </a:r>
            <a:r>
              <a:rPr lang="it-IT" dirty="0" smtClean="0"/>
              <a:t> 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9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02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Titolo presentazione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presentazione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3" name="CasellaDiTesto 12"/>
          <p:cNvSpPr txBox="1"/>
          <p:nvPr userDrawn="1"/>
        </p:nvSpPr>
        <p:spPr>
          <a:xfrm>
            <a:off x="6337919" y="304800"/>
            <a:ext cx="1428323" cy="1985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200" b="1" dirty="0" smtClean="0">
                <a:solidFill>
                  <a:schemeClr val="tx2"/>
                </a:solidFill>
              </a:rPr>
              <a:t>Ufficio: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6337919" y="889000"/>
            <a:ext cx="1428323" cy="207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200" b="1" dirty="0" smtClean="0">
                <a:solidFill>
                  <a:schemeClr val="tx2"/>
                </a:solidFill>
              </a:rPr>
              <a:t>Nazione: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Inserire Nome Ufficio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Inserire Nazione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595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onna -  Tabella + Elenco punta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 hasCustomPrompt="1"/>
          </p:nvPr>
        </p:nvSpPr>
        <p:spPr>
          <a:xfrm>
            <a:off x="347663" y="1682750"/>
            <a:ext cx="8386762" cy="2976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smtClean="0"/>
              <a:t>Clicca sull’icona per inserire una tabella</a:t>
            </a:r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smtClean="0"/>
              <a:t>Sezione 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it-IT" dirty="0" smtClean="0"/>
              <a:t>Clicca qui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96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nne + Tabelle e diagram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 hasCustomPrompt="1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it-IT" dirty="0" smtClean="0"/>
              <a:t>Clicca sull’icona per inserire un diagramma</a:t>
            </a:r>
            <a:endParaRPr lang="it-IT" dirty="0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 hasCustomPrompt="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it-IT" dirty="0" smtClean="0"/>
              <a:t>Clicca sull’icona per inserire una tabella</a:t>
            </a:r>
            <a:endParaRPr lang="it-IT" dirty="0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 hasCustomPrompt="1"/>
          </p:nvPr>
        </p:nvSpPr>
        <p:spPr>
          <a:xfrm>
            <a:off x="347300" y="1698839"/>
            <a:ext cx="4126071" cy="210127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smtClean="0"/>
              <a:t>Clicca sull’icona per inserire un diagramma</a:t>
            </a:r>
            <a:endParaRPr lang="it-IT" dirty="0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 hasCustomPrompt="1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it-IT" dirty="0" smtClean="0"/>
              <a:t>Clicca sull’icona per inserire una tabella</a:t>
            </a:r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smtClean="0"/>
              <a:t>Sezione 00</a:t>
            </a:r>
            <a:endParaRPr lang="it-IT" dirty="0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83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smtClean="0"/>
              <a:t>Sezione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Contenuto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Contenuto</a:t>
            </a:r>
          </a:p>
          <a:p>
            <a:pPr lvl="0"/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Contenuto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Contenuto</a:t>
            </a:r>
          </a:p>
          <a:p>
            <a:pPr lvl="0"/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Contenuto</a:t>
            </a:r>
          </a:p>
          <a:p>
            <a:pPr lvl="0"/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Contenuto</a:t>
            </a:r>
          </a:p>
          <a:p>
            <a:pPr lvl="0"/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Contenuto</a:t>
            </a:r>
          </a:p>
          <a:p>
            <a:pPr lvl="0"/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Contenuto</a:t>
            </a:r>
          </a:p>
          <a:p>
            <a:pPr lvl="0"/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Contenuto</a:t>
            </a:r>
          </a:p>
          <a:p>
            <a:pPr lvl="0"/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 hasCustomPrompt="1"/>
          </p:nvPr>
        </p:nvSpPr>
        <p:spPr>
          <a:xfrm>
            <a:off x="347663" y="1662545"/>
            <a:ext cx="1376362" cy="138545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smtClean="0"/>
              <a:t>Clicca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 hasCustomPrompt="1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it-IT" dirty="0" smtClean="0"/>
              <a:t>Clicca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 hasCustomPrompt="1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it-IT" dirty="0" smtClean="0"/>
              <a:t>Clicca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 hasCustomPrompt="1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it-IT" dirty="0" smtClean="0"/>
              <a:t>Clicca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 hasCustomPrompt="1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it-IT" dirty="0" smtClean="0"/>
              <a:t>Clicca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 hasCustomPrompt="1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it-IT" dirty="0" smtClean="0"/>
              <a:t>Clicca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 hasCustomPrompt="1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it-IT" dirty="0" smtClean="0"/>
              <a:t>Clicca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 hasCustomPrompt="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it-IT" dirty="0" smtClean="0"/>
              <a:t>Clicca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 hasCustomPrompt="1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it-IT" dirty="0" smtClean="0"/>
              <a:t>Clicca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8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31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smtClean="0"/>
              <a:t>Sezione 00</a:t>
            </a:r>
            <a:endParaRPr lang="it-IT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194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smtClean="0"/>
              <a:t>Sezione 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endParaRPr lang="it-IT" dirty="0" smtClean="0"/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79%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endParaRPr lang="it-IT" dirty="0" smtClean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200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1335610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it-IT" sz="2000" spc="0" dirty="0" smtClean="0">
                <a:solidFill>
                  <a:schemeClr val="tx2"/>
                </a:solidFill>
                <a:latin typeface="Arial"/>
                <a:cs typeface="Arial"/>
              </a:rPr>
              <a:t>Team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smtClean="0"/>
              <a:t>Nome Cognome</a:t>
            </a:r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Unità organizzativa di appartenenza</a:t>
            </a:r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Numero di telefono</a:t>
            </a:r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smtClean="0"/>
              <a:t>Nome Cognome</a:t>
            </a:r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Unità organizzativa di appartenenza</a:t>
            </a:r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Numero di telefono</a:t>
            </a:r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smtClean="0"/>
              <a:t>Nome Cognome</a:t>
            </a:r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Unità organizzativa di appartenenza</a:t>
            </a:r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Numero di telefono</a:t>
            </a:r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smtClean="0"/>
              <a:t>Nome Cognome</a:t>
            </a:r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Unità organizzativa di appartenenza</a:t>
            </a:r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Numero di telefono</a:t>
            </a:r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smtClean="0"/>
              <a:t>Nome Cognome</a:t>
            </a:r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Unità organizzativa di appartenenza</a:t>
            </a:r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Numero di telefono</a:t>
            </a:r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smtClean="0"/>
              <a:t>Nome Cognome</a:t>
            </a:r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Unità organizzativa di appartenenza</a:t>
            </a:r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Numero di telefono</a:t>
            </a:r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smtClean="0"/>
              <a:t>Nome Cognome</a:t>
            </a:r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Unità organizzativa di appartenenza</a:t>
            </a:r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Numero di telefono</a:t>
            </a:r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smtClean="0"/>
              <a:t>Nome Cognome</a:t>
            </a:r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Unità organizzativa di appartenenza</a:t>
            </a:r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Numero di telefono</a:t>
            </a:r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smtClean="0"/>
              <a:t>Nome Cognome</a:t>
            </a:r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Unità organizzativa di appartenenza</a:t>
            </a:r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Numero di telefono</a:t>
            </a:r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smtClean="0"/>
              <a:t>Nome Cognome</a:t>
            </a:r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Unità organizzativa di appartenenza</a:t>
            </a:r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baseline="0"/>
            </a:lvl1pPr>
          </a:lstStyle>
          <a:p>
            <a:pPr lvl="0"/>
            <a:r>
              <a:rPr lang="it-IT" dirty="0" smtClean="0"/>
              <a:t>Numero di telefono</a:t>
            </a:r>
          </a:p>
        </p:txBody>
      </p:sp>
      <p:sp>
        <p:nvSpPr>
          <p:cNvPr id="5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693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rossimi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it-IT" sz="2000" spc="0" dirty="0" smtClean="0">
                <a:solidFill>
                  <a:schemeClr val="tx2"/>
                </a:solidFill>
                <a:latin typeface="Arial"/>
                <a:cs typeface="Arial"/>
              </a:rPr>
              <a:t>Prossimi </a:t>
            </a:r>
            <a:r>
              <a:rPr lang="it-IT" sz="2000" spc="0" dirty="0" err="1" smtClean="0">
                <a:solidFill>
                  <a:schemeClr val="tx2"/>
                </a:solidFill>
                <a:latin typeface="Arial"/>
                <a:cs typeface="Arial"/>
              </a:rPr>
              <a:t>steps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36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817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nne Diagramma + D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 hasCustomPrompt="1"/>
          </p:nvPr>
        </p:nvSpPr>
        <p:spPr>
          <a:xfrm>
            <a:off x="347300" y="1682750"/>
            <a:ext cx="4125913" cy="437832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smtClean="0"/>
              <a:t>Clicca sull’icone per inserire un diagramma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 hasCustomPrompt="1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it-IT" dirty="0" smtClean="0"/>
              <a:t>Clicca per inserire contenuto testuale</a:t>
            </a:r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smtClean="0"/>
              <a:t>Sezione 00</a:t>
            </a:r>
            <a:endParaRPr lang="it-IT" dirty="0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16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1" name="CasellaDiTesto 10"/>
          <p:cNvSpPr txBox="1"/>
          <p:nvPr userDrawn="1"/>
        </p:nvSpPr>
        <p:spPr>
          <a:xfrm>
            <a:off x="347301" y="3031067"/>
            <a:ext cx="8399832" cy="507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3300" b="1" baseline="0" dirty="0" smtClean="0">
                <a:solidFill>
                  <a:schemeClr val="tx2"/>
                </a:solidFill>
              </a:rPr>
              <a:t>Grazie.</a:t>
            </a:r>
            <a:endParaRPr lang="it-IT" sz="3300" b="1" baseline="0" dirty="0">
              <a:solidFill>
                <a:schemeClr val="tx2"/>
              </a:solidFill>
            </a:endParaRPr>
          </a:p>
        </p:txBody>
      </p:sp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347301" y="4645123"/>
            <a:ext cx="4580465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000" b="1" baseline="0" dirty="0" smtClean="0">
                <a:solidFill>
                  <a:schemeClr val="tx2"/>
                </a:solidFill>
              </a:rPr>
              <a:t>Contatti:</a:t>
            </a:r>
            <a:endParaRPr lang="it-IT" sz="1000" b="1" baseline="0" dirty="0">
              <a:solidFill>
                <a:schemeClr val="tx2"/>
              </a:solidFill>
            </a:endParaRP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Numero di telefono +39 / Fax +39 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Sito web</a:t>
            </a:r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Nome Cognome</a:t>
            </a:r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Ufficio</a:t>
            </a: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9955" y="5681830"/>
            <a:ext cx="307952" cy="3079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02932" y="5681830"/>
            <a:ext cx="307952" cy="3079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48557" y="5681830"/>
            <a:ext cx="307952" cy="3079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709906" y="5681830"/>
            <a:ext cx="307952" cy="3079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426307" y="5681830"/>
            <a:ext cx="307952" cy="3079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71255" y="5681830"/>
            <a:ext cx="307952" cy="307952"/>
          </a:xfrm>
          <a:prstGeom prst="rect">
            <a:avLst/>
          </a:prstGeom>
        </p:spPr>
      </p:pic>
      <p:sp>
        <p:nvSpPr>
          <p:cNvPr id="24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865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Titolo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sp>
        <p:nvSpPr>
          <p:cNvPr id="13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232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Sezione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sezione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it-IT" dirty="0" smtClean="0"/>
              <a:t>Titolo sezione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191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1335610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it-IT" sz="2000" spc="0" dirty="0" smtClean="0">
                <a:solidFill>
                  <a:schemeClr val="tx2"/>
                </a:solidFill>
                <a:latin typeface="Arial"/>
                <a:cs typeface="Arial"/>
              </a:rPr>
              <a:t>Agenda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it-IT" dirty="0" smtClean="0"/>
              <a:t>Clicca qui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318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enerica - 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smtClean="0"/>
              <a:t>Sezione 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 hasCustomPrompt="1"/>
          </p:nvPr>
        </p:nvSpPr>
        <p:spPr>
          <a:xfrm>
            <a:off x="347663" y="1682750"/>
            <a:ext cx="8391525" cy="4378325"/>
          </a:xfrm>
        </p:spPr>
        <p:txBody>
          <a:bodyPr/>
          <a:lstStyle>
            <a:lvl1pPr>
              <a:defRPr baseline="0"/>
            </a:lvl1pPr>
            <a:lvl3pPr>
              <a:defRPr baseline="0"/>
            </a:lvl3pPr>
          </a:lstStyle>
          <a:p>
            <a:pPr lvl="0"/>
            <a:r>
              <a:rPr lang="it-IT" dirty="0" smtClean="0"/>
              <a:t>Clicca qui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855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test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it-IT" dirty="0" smtClean="0"/>
              <a:t>Clicca qui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smtClean="0"/>
              <a:t>Sezione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005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it-IT" dirty="0" smtClean="0"/>
              <a:t>Clicca qui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smtClean="0"/>
              <a:t>Sezione 00</a:t>
            </a:r>
            <a:endParaRPr lang="it-IT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64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rizzonatle + elementi grafici e testu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 hasCustomPrompt="1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it-IT" dirty="0" smtClean="0"/>
              <a:t>Clicca qui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smtClean="0"/>
              <a:t>Sezione 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 hasCustomPrompt="1"/>
          </p:nvPr>
        </p:nvSpPr>
        <p:spPr>
          <a:xfrm>
            <a:off x="347663" y="1682750"/>
            <a:ext cx="8391525" cy="2976563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it-IT" dirty="0" smtClean="0"/>
              <a:t>Clicca qui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err="1" smtClean="0"/>
              <a:t>Tezo</a:t>
            </a:r>
            <a:r>
              <a:rPr lang="it-IT" dirty="0" smtClean="0"/>
              <a:t>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3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871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rizzontale 2 + elementi grafici e testu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 hasCustomPrompt="1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it-IT" dirty="0" smtClean="0"/>
              <a:t>Clicca qui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smtClean="0"/>
              <a:t>Sezione 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 hasCustomPrompt="1"/>
          </p:nvPr>
        </p:nvSpPr>
        <p:spPr>
          <a:xfrm>
            <a:off x="347663" y="3084513"/>
            <a:ext cx="8391525" cy="29765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smtClean="0"/>
              <a:t>Clicca qui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3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89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erticale + elementi testu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it-IT" dirty="0" smtClean="0"/>
              <a:t>Clicca qui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slide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smtClean="0"/>
              <a:t>Sezione 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 hasCustomPrompt="1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it-IT" dirty="0" smtClean="0"/>
              <a:t>Clicca qui per modificare lo stile di testo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32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465454" y="6356350"/>
            <a:ext cx="1539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object 3"/>
          <p:cNvSpPr txBox="1"/>
          <p:nvPr/>
        </p:nvSpPr>
        <p:spPr>
          <a:xfrm>
            <a:off x="347299" y="6459984"/>
            <a:ext cx="197718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indent="0" algn="l" defTabSz="457200" rtl="0" eaLnBrk="1" fontAlgn="auto" latinLnBrk="0" hangingPunct="1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700" spc="0" dirty="0" smtClean="0">
                <a:solidFill>
                  <a:schemeClr val="tx2"/>
                </a:solidFill>
                <a:latin typeface="Arial"/>
                <a:cs typeface="Arial"/>
              </a:rPr>
              <a:t>© </a:t>
            </a:r>
            <a:r>
              <a:rPr lang="it-IT" sz="700" spc="0" dirty="0" smtClean="0">
                <a:solidFill>
                  <a:schemeClr val="tx2"/>
                </a:solidFill>
                <a:latin typeface="Arial"/>
                <a:cs typeface="Arial"/>
              </a:rPr>
              <a:t>Generali Italia S.p.A.</a:t>
            </a:r>
            <a:endParaRPr lang="it-IT" sz="7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"/>
              </a:spcBef>
            </a:pPr>
            <a:endParaRPr sz="7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2449613" y="6459984"/>
            <a:ext cx="1121782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indent="0" algn="l" defTabSz="457200" rtl="0" eaLnBrk="1" fontAlgn="auto" latinLnBrk="0" hangingPunct="1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700" spc="0" dirty="0" smtClean="0">
                <a:solidFill>
                  <a:schemeClr val="tx2"/>
                </a:solidFill>
                <a:latin typeface="Arial"/>
                <a:cs typeface="Arial"/>
              </a:rPr>
              <a:t>Città</a:t>
            </a:r>
            <a:endParaRPr lang="it-IT" sz="7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"/>
              </a:spcBef>
            </a:pPr>
            <a:endParaRPr sz="7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2"/>
          </p:nvPr>
        </p:nvSpPr>
        <p:spPr>
          <a:xfrm>
            <a:off x="5080001" y="6356350"/>
            <a:ext cx="1320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806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1" r:id="rId2"/>
    <p:sldLayoutId id="2147483660" r:id="rId3"/>
    <p:sldLayoutId id="2147483652" r:id="rId4"/>
    <p:sldLayoutId id="2147483653" r:id="rId5"/>
    <p:sldLayoutId id="2147483677" r:id="rId6"/>
    <p:sldLayoutId id="2147483663" r:id="rId7"/>
    <p:sldLayoutId id="2147483664" r:id="rId8"/>
    <p:sldLayoutId id="2147483655" r:id="rId9"/>
    <p:sldLayoutId id="2147483694" r:id="rId10"/>
    <p:sldLayoutId id="2147483666" r:id="rId11"/>
    <p:sldLayoutId id="2147483689" r:id="rId12"/>
    <p:sldLayoutId id="2147483690" r:id="rId13"/>
    <p:sldLayoutId id="2147483698" r:id="rId14"/>
    <p:sldLayoutId id="2147483678" r:id="rId15"/>
    <p:sldLayoutId id="2147483679" r:id="rId16"/>
    <p:sldLayoutId id="2147483669" r:id="rId17"/>
    <p:sldLayoutId id="2147483703" r:id="rId18"/>
    <p:sldLayoutId id="2147483704" r:id="rId1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" y="2984418"/>
            <a:ext cx="8943975" cy="1062856"/>
          </a:xfrm>
        </p:spPr>
        <p:txBody>
          <a:bodyPr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Responsabilità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Produttore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Aeronautico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300" y="5124450"/>
            <a:ext cx="8386686" cy="857095"/>
          </a:xfrm>
        </p:spPr>
        <p:txBody>
          <a:bodyPr/>
          <a:lstStyle/>
          <a:p>
            <a:pPr algn="ctr"/>
            <a:endParaRPr lang="en-US" b="1" i="1" dirty="0" smtClean="0"/>
          </a:p>
          <a:p>
            <a:pPr algn="ctr"/>
            <a:r>
              <a:rPr lang="it-IT" b="1" i="1" dirty="0" smtClean="0"/>
              <a:t>Andrea Dalle Vedove </a:t>
            </a:r>
          </a:p>
          <a:p>
            <a:pPr algn="ctr"/>
            <a:r>
              <a:rPr lang="it-IT" b="1" i="1" dirty="0" smtClean="0"/>
              <a:t>Andrea </a:t>
            </a:r>
            <a:r>
              <a:rPr lang="it-IT" b="1" i="1" dirty="0" err="1" smtClean="0"/>
              <a:t>Lanzaro</a:t>
            </a:r>
            <a:endParaRPr lang="en-US" b="1" i="1" dirty="0" smtClean="0"/>
          </a:p>
          <a:p>
            <a:pPr algn="ctr"/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algn="ctr"/>
            <a:endParaRPr lang="en-US" b="1" dirty="0" smtClean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38688" y="511079"/>
            <a:ext cx="2700097" cy="355600"/>
          </a:xfrm>
        </p:spPr>
        <p:txBody>
          <a:bodyPr/>
          <a:lstStyle/>
          <a:p>
            <a:r>
              <a:rPr lang="en-US" dirty="0" smtClean="0"/>
              <a:t>G</a:t>
            </a:r>
            <a:r>
              <a:rPr lang="en-US" i="1" dirty="0" smtClean="0"/>
              <a:t>lobal Corporate &amp; Commercial Italia  Underwriting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Italia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524250" y="6459984"/>
            <a:ext cx="954765" cy="114300"/>
          </a:xfrm>
        </p:spPr>
        <p:txBody>
          <a:bodyPr/>
          <a:lstStyle/>
          <a:p>
            <a:r>
              <a:rPr lang="it-IT" dirty="0" smtClean="0"/>
              <a:t>Milano, 29 Aprile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07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978525" cy="114300"/>
          </a:xfrm>
        </p:spPr>
        <p:txBody>
          <a:bodyPr/>
          <a:lstStyle/>
          <a:p>
            <a:r>
              <a:rPr lang="it-IT" dirty="0" smtClean="0"/>
              <a:t>Milano, 29 Aprile 2014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71475" y="1484416"/>
            <a:ext cx="78867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it-IT" altLang="en-US" sz="2000" kern="0" dirty="0" smtClean="0">
                <a:solidFill>
                  <a:srgbClr val="6E0000"/>
                </a:solidFill>
                <a:latin typeface="Arial"/>
              </a:rPr>
              <a:t>Identificare chiaramente il rischio (prodotto, processo di produzione e soggetti coinvolti nel processo), le potenziali </a:t>
            </a:r>
            <a:r>
              <a:rPr lang="it-IT" altLang="en-US" sz="2000" kern="0" dirty="0">
                <a:solidFill>
                  <a:srgbClr val="6E0000"/>
                </a:solidFill>
                <a:latin typeface="Arial"/>
              </a:rPr>
              <a:t>esposizioni e come </a:t>
            </a:r>
            <a:r>
              <a:rPr lang="it-IT" altLang="en-US" sz="2000" kern="0" dirty="0" smtClean="0">
                <a:solidFill>
                  <a:srgbClr val="6E0000"/>
                </a:solidFill>
                <a:latin typeface="Arial"/>
              </a:rPr>
              <a:t>gestirle </a:t>
            </a:r>
            <a:endParaRPr lang="it-IT" altLang="en-US" sz="2000" kern="0" dirty="0">
              <a:solidFill>
                <a:srgbClr val="6E0000"/>
              </a:solidFill>
              <a:latin typeface="Arial"/>
            </a:endParaRPr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it-IT" altLang="en-US" sz="2000" kern="0" dirty="0">
                <a:solidFill>
                  <a:srgbClr val="6E0000"/>
                </a:solidFill>
                <a:latin typeface="Arial"/>
              </a:rPr>
              <a:t>Per </a:t>
            </a:r>
            <a:r>
              <a:rPr lang="it-IT" altLang="en-US" sz="2000" kern="0" dirty="0" smtClean="0">
                <a:solidFill>
                  <a:srgbClr val="6E0000"/>
                </a:solidFill>
                <a:latin typeface="Arial"/>
              </a:rPr>
              <a:t>delineare le rispettive responsabilità e obbligazioni (anche assicurative) utilizzare </a:t>
            </a:r>
            <a:r>
              <a:rPr lang="it-IT" altLang="en-US" sz="2000" kern="0" dirty="0">
                <a:solidFill>
                  <a:srgbClr val="6E0000"/>
                </a:solidFill>
                <a:latin typeface="Arial"/>
              </a:rPr>
              <a:t>un linguaggio </a:t>
            </a:r>
            <a:r>
              <a:rPr lang="it-IT" altLang="en-US" sz="2000" kern="0" dirty="0" smtClean="0">
                <a:solidFill>
                  <a:srgbClr val="6E0000"/>
                </a:solidFill>
                <a:latin typeface="Arial"/>
              </a:rPr>
              <a:t>chiaro e preciso</a:t>
            </a:r>
            <a:endParaRPr lang="it-IT" altLang="en-US" sz="2000" kern="0" dirty="0">
              <a:solidFill>
                <a:srgbClr val="6E0000"/>
              </a:solidFill>
              <a:latin typeface="Arial"/>
            </a:endParaRPr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it-IT" altLang="en-US" sz="2000" kern="0" dirty="0" smtClean="0">
                <a:solidFill>
                  <a:srgbClr val="6E0000"/>
                </a:solidFill>
                <a:latin typeface="Arial"/>
              </a:rPr>
              <a:t>Scegliere attentamente i propri fornitori e in ogni caso    richiedere un’adeguata protezione nell’ambito della polizza di assicurazione del fornitore</a:t>
            </a:r>
            <a:endParaRPr lang="it-IT" altLang="en-US" sz="2000" kern="0" dirty="0">
              <a:solidFill>
                <a:srgbClr val="6E0000"/>
              </a:solidFill>
              <a:latin typeface="Arial"/>
            </a:endParaRPr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it-IT" altLang="en-US" sz="2000" kern="0" dirty="0" smtClean="0">
                <a:solidFill>
                  <a:srgbClr val="6E0000"/>
                </a:solidFill>
                <a:latin typeface="Arial"/>
              </a:rPr>
              <a:t>Definire un proprio programma assicurativo ove professionalità e continuità di rapporto del/con il partner assicurativo sia requisito fondamentale </a:t>
            </a:r>
            <a:endParaRPr lang="en-GB" alt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828675" y="484227"/>
            <a:ext cx="510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b="1" dirty="0">
                <a:solidFill>
                  <a:srgbClr val="8E0000"/>
                </a:solidFill>
              </a:rPr>
              <a:t>Responsabilità del Produttore.   </a:t>
            </a:r>
            <a:r>
              <a:rPr lang="it-IT" altLang="it-IT" b="1" dirty="0" smtClean="0">
                <a:solidFill>
                  <a:srgbClr val="8E0000"/>
                </a:solidFill>
              </a:rPr>
              <a:t>Conclusioni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807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6604631" y="3005330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Produttore</a:t>
            </a:r>
            <a:endParaRPr lang="en-GB" altLang="en-US" sz="1400" b="1" dirty="0"/>
          </a:p>
        </p:txBody>
      </p:sp>
      <p:sp>
        <p:nvSpPr>
          <p:cNvPr id="77" name="AutoShape 33"/>
          <p:cNvSpPr>
            <a:spLocks noChangeArrowheads="1"/>
          </p:cNvSpPr>
          <p:nvPr/>
        </p:nvSpPr>
        <p:spPr bwMode="auto">
          <a:xfrm>
            <a:off x="6757031" y="3157730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Produttore</a:t>
            </a:r>
            <a:endParaRPr lang="en-GB" altLang="en-US" sz="14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1092825" cy="114300"/>
          </a:xfrm>
        </p:spPr>
        <p:txBody>
          <a:bodyPr/>
          <a:lstStyle/>
          <a:p>
            <a:r>
              <a:rPr lang="it-IT" dirty="0" smtClean="0"/>
              <a:t>Milano, 29 Aprile 2014</a:t>
            </a:r>
            <a:endParaRPr lang="it-IT" dirty="0"/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6568119" y="2070672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>
                  <a:alpha val="94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Acquirente</a:t>
            </a:r>
            <a:endParaRPr lang="en-GB" altLang="en-US" sz="1400" b="1" dirty="0"/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6596696" y="3912194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Fornitore</a:t>
            </a:r>
            <a:endParaRPr lang="en-GB" altLang="en-US" sz="1400" b="1" dirty="0"/>
          </a:p>
        </p:txBody>
      </p:sp>
      <p:sp>
        <p:nvSpPr>
          <p:cNvPr id="11" name="AutoShape 35"/>
          <p:cNvSpPr>
            <a:spLocks noChangeArrowheads="1"/>
          </p:cNvSpPr>
          <p:nvPr/>
        </p:nvSpPr>
        <p:spPr bwMode="auto">
          <a:xfrm>
            <a:off x="6596696" y="4842787"/>
            <a:ext cx="1604959" cy="5531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smtClean="0">
                <a:solidFill>
                  <a:schemeClr val="accent2"/>
                </a:solidFill>
              </a:rPr>
              <a:t>Sub-</a:t>
            </a:r>
            <a:r>
              <a:rPr lang="en-GB" altLang="en-US" sz="1400" b="1" dirty="0" err="1" smtClean="0">
                <a:solidFill>
                  <a:schemeClr val="accent2"/>
                </a:solidFill>
              </a:rPr>
              <a:t>Fornitore</a:t>
            </a:r>
            <a:endParaRPr lang="en-GB" alt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15" name="AutoShape 39"/>
          <p:cNvCxnSpPr>
            <a:cxnSpLocks noChangeShapeType="1"/>
            <a:endCxn id="8" idx="2"/>
          </p:cNvCxnSpPr>
          <p:nvPr/>
        </p:nvCxnSpPr>
        <p:spPr bwMode="auto">
          <a:xfrm flipV="1">
            <a:off x="7366632" y="2621535"/>
            <a:ext cx="0" cy="3837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40"/>
          <p:cNvCxnSpPr>
            <a:cxnSpLocks noChangeShapeType="1"/>
            <a:endCxn id="10" idx="0"/>
          </p:cNvCxnSpPr>
          <p:nvPr/>
        </p:nvCxnSpPr>
        <p:spPr bwMode="auto">
          <a:xfrm>
            <a:off x="7380921" y="3555007"/>
            <a:ext cx="14288" cy="357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41"/>
          <p:cNvCxnSpPr>
            <a:cxnSpLocks noChangeShapeType="1"/>
            <a:stCxn id="10" idx="2"/>
          </p:cNvCxnSpPr>
          <p:nvPr/>
        </p:nvCxnSpPr>
        <p:spPr bwMode="auto">
          <a:xfrm>
            <a:off x="7395209" y="4463057"/>
            <a:ext cx="1" cy="3805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2089638" y="2639366"/>
            <a:ext cx="1597025" cy="5508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Aeromobile</a:t>
            </a:r>
            <a:endParaRPr lang="en-GB" altLang="en-US" sz="1400" b="1" dirty="0"/>
          </a:p>
        </p:txBody>
      </p:sp>
      <p:sp>
        <p:nvSpPr>
          <p:cNvPr id="20" name="AutoShape 33"/>
          <p:cNvSpPr>
            <a:spLocks noChangeArrowheads="1"/>
          </p:cNvSpPr>
          <p:nvPr/>
        </p:nvSpPr>
        <p:spPr bwMode="auto">
          <a:xfrm>
            <a:off x="2087733" y="3707913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Manutentore</a:t>
            </a:r>
            <a:r>
              <a:rPr lang="en-GB" altLang="en-US" sz="1400" b="1" dirty="0" smtClean="0"/>
              <a:t>/</a:t>
            </a:r>
            <a:r>
              <a:rPr lang="en-GB" altLang="en-US" sz="1400" b="1" dirty="0" err="1" smtClean="0"/>
              <a:t>i</a:t>
            </a:r>
            <a:endParaRPr lang="en-GB" altLang="en-US" sz="1400" b="1" dirty="0"/>
          </a:p>
        </p:txBody>
      </p:sp>
      <p:sp>
        <p:nvSpPr>
          <p:cNvPr id="21" name="AutoShape 34"/>
          <p:cNvSpPr>
            <a:spLocks noChangeArrowheads="1"/>
          </p:cNvSpPr>
          <p:nvPr/>
        </p:nvSpPr>
        <p:spPr bwMode="auto">
          <a:xfrm>
            <a:off x="2087733" y="1595660"/>
            <a:ext cx="1598930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Operatore</a:t>
            </a:r>
            <a:endParaRPr lang="en-GB" altLang="en-US" sz="1400" b="1" dirty="0" smtClean="0"/>
          </a:p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Esercente</a:t>
            </a:r>
            <a:endParaRPr lang="en-GB" altLang="en-US" sz="1400" b="1" dirty="0"/>
          </a:p>
        </p:txBody>
      </p:sp>
      <p:sp>
        <p:nvSpPr>
          <p:cNvPr id="22" name="AutoShape 35"/>
          <p:cNvSpPr>
            <a:spLocks noChangeArrowheads="1"/>
          </p:cNvSpPr>
          <p:nvPr/>
        </p:nvSpPr>
        <p:spPr bwMode="auto">
          <a:xfrm>
            <a:off x="4241188" y="2135804"/>
            <a:ext cx="1402874" cy="492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>
                <a:solidFill>
                  <a:schemeClr val="accent2"/>
                </a:solidFill>
              </a:rPr>
              <a:t>Proprietario</a:t>
            </a:r>
            <a:endParaRPr lang="en-GB" altLang="en-US" sz="1400" b="1" dirty="0" smtClean="0">
              <a:solidFill>
                <a:schemeClr val="accent2"/>
              </a:solidFill>
            </a:endParaRPr>
          </a:p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>
                <a:solidFill>
                  <a:schemeClr val="accent2"/>
                </a:solidFill>
              </a:rPr>
              <a:t>Locatore</a:t>
            </a:r>
            <a:endParaRPr lang="en-GB" alt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26" name="AutoShape 39"/>
          <p:cNvCxnSpPr>
            <a:cxnSpLocks noChangeShapeType="1"/>
            <a:stCxn id="20" idx="0"/>
            <a:endCxn id="19" idx="2"/>
          </p:cNvCxnSpPr>
          <p:nvPr/>
        </p:nvCxnSpPr>
        <p:spPr bwMode="auto">
          <a:xfrm flipV="1">
            <a:off x="2886246" y="3190229"/>
            <a:ext cx="1905" cy="517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40"/>
          <p:cNvCxnSpPr>
            <a:cxnSpLocks noChangeShapeType="1"/>
          </p:cNvCxnSpPr>
          <p:nvPr/>
        </p:nvCxnSpPr>
        <p:spPr bwMode="auto">
          <a:xfrm>
            <a:off x="2886245" y="2168925"/>
            <a:ext cx="1906" cy="4480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41"/>
          <p:cNvCxnSpPr>
            <a:cxnSpLocks noChangeShapeType="1"/>
            <a:stCxn id="22" idx="1"/>
            <a:endCxn id="19" idx="3"/>
          </p:cNvCxnSpPr>
          <p:nvPr/>
        </p:nvCxnSpPr>
        <p:spPr bwMode="auto">
          <a:xfrm flipH="1">
            <a:off x="3686663" y="2381867"/>
            <a:ext cx="554525" cy="5329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AutoShape 35"/>
          <p:cNvSpPr>
            <a:spLocks noChangeArrowheads="1"/>
          </p:cNvSpPr>
          <p:nvPr/>
        </p:nvSpPr>
        <p:spPr bwMode="auto">
          <a:xfrm>
            <a:off x="4248649" y="3204035"/>
            <a:ext cx="1395412" cy="492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>
                <a:solidFill>
                  <a:schemeClr val="accent2"/>
                </a:solidFill>
              </a:rPr>
              <a:t>Finanziatore</a:t>
            </a:r>
            <a:endParaRPr lang="en-GB" alt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48" name="AutoShape 41"/>
          <p:cNvCxnSpPr>
            <a:cxnSpLocks noChangeShapeType="1"/>
            <a:endCxn id="19" idx="3"/>
          </p:cNvCxnSpPr>
          <p:nvPr/>
        </p:nvCxnSpPr>
        <p:spPr bwMode="auto">
          <a:xfrm flipH="1" flipV="1">
            <a:off x="3686663" y="2914798"/>
            <a:ext cx="554525" cy="5342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AutoShape 40"/>
          <p:cNvCxnSpPr>
            <a:cxnSpLocks noChangeShapeType="1"/>
          </p:cNvCxnSpPr>
          <p:nvPr/>
        </p:nvCxnSpPr>
        <p:spPr bwMode="auto">
          <a:xfrm flipH="1">
            <a:off x="4876971" y="2640712"/>
            <a:ext cx="5558" cy="5557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AutoShape 34"/>
          <p:cNvSpPr>
            <a:spLocks noChangeArrowheads="1"/>
          </p:cNvSpPr>
          <p:nvPr/>
        </p:nvSpPr>
        <p:spPr bwMode="auto">
          <a:xfrm>
            <a:off x="137795" y="2134124"/>
            <a:ext cx="1395413" cy="48361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Gestore</a:t>
            </a:r>
            <a:r>
              <a:rPr lang="en-GB" altLang="en-US" sz="1400" b="1" dirty="0" smtClean="0"/>
              <a:t> </a:t>
            </a:r>
          </a:p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Aeroportuale</a:t>
            </a:r>
            <a:endParaRPr lang="en-GB" altLang="en-US" sz="1400" b="1" dirty="0"/>
          </a:p>
        </p:txBody>
      </p:sp>
      <p:sp>
        <p:nvSpPr>
          <p:cNvPr id="56" name="AutoShape 34"/>
          <p:cNvSpPr>
            <a:spLocks noChangeArrowheads="1"/>
          </p:cNvSpPr>
          <p:nvPr/>
        </p:nvSpPr>
        <p:spPr bwMode="auto">
          <a:xfrm>
            <a:off x="145258" y="3190677"/>
            <a:ext cx="1395412" cy="5017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smtClean="0"/>
              <a:t>Handler</a:t>
            </a:r>
            <a:endParaRPr lang="en-GB" altLang="en-US" sz="1400" b="1" dirty="0"/>
          </a:p>
        </p:txBody>
      </p:sp>
      <p:cxnSp>
        <p:nvCxnSpPr>
          <p:cNvPr id="57" name="AutoShape 41"/>
          <p:cNvCxnSpPr>
            <a:cxnSpLocks noChangeShapeType="1"/>
          </p:cNvCxnSpPr>
          <p:nvPr/>
        </p:nvCxnSpPr>
        <p:spPr bwMode="auto">
          <a:xfrm flipH="1">
            <a:off x="1540670" y="2915468"/>
            <a:ext cx="554525" cy="5329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AutoShape 41"/>
          <p:cNvCxnSpPr>
            <a:cxnSpLocks noChangeShapeType="1"/>
          </p:cNvCxnSpPr>
          <p:nvPr/>
        </p:nvCxnSpPr>
        <p:spPr bwMode="auto">
          <a:xfrm flipH="1" flipV="1">
            <a:off x="1533208" y="2396872"/>
            <a:ext cx="554525" cy="5342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AutoShape 33"/>
          <p:cNvSpPr>
            <a:spLocks noChangeArrowheads="1"/>
          </p:cNvSpPr>
          <p:nvPr/>
        </p:nvSpPr>
        <p:spPr bwMode="auto">
          <a:xfrm>
            <a:off x="490708" y="4837832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Autorità</a:t>
            </a:r>
            <a:r>
              <a:rPr lang="en-GB" altLang="en-US" sz="1400" b="1" dirty="0" smtClean="0"/>
              <a:t> </a:t>
            </a:r>
          </a:p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Certificazione</a:t>
            </a:r>
            <a:endParaRPr lang="en-GB" altLang="en-US" sz="1400" b="1" dirty="0"/>
          </a:p>
        </p:txBody>
      </p:sp>
      <p:sp>
        <p:nvSpPr>
          <p:cNvPr id="60" name="AutoShape 33"/>
          <p:cNvSpPr>
            <a:spLocks noChangeArrowheads="1"/>
          </p:cNvSpPr>
          <p:nvPr/>
        </p:nvSpPr>
        <p:spPr bwMode="auto">
          <a:xfrm>
            <a:off x="3684758" y="4829503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Controllo</a:t>
            </a:r>
            <a:r>
              <a:rPr lang="en-GB" altLang="en-US" sz="1400" b="1" dirty="0" smtClean="0"/>
              <a:t> </a:t>
            </a:r>
          </a:p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Traffico</a:t>
            </a:r>
            <a:r>
              <a:rPr lang="en-GB" altLang="en-US" sz="1400" b="1" dirty="0" smtClean="0"/>
              <a:t> </a:t>
            </a:r>
            <a:r>
              <a:rPr lang="en-GB" altLang="en-US" sz="1400" b="1" dirty="0" err="1" smtClean="0"/>
              <a:t>Aereo</a:t>
            </a:r>
            <a:endParaRPr lang="en-GB" altLang="en-US" sz="1400" b="1" dirty="0"/>
          </a:p>
        </p:txBody>
      </p:sp>
      <p:cxnSp>
        <p:nvCxnSpPr>
          <p:cNvPr id="61" name="AutoShape 41"/>
          <p:cNvCxnSpPr>
            <a:cxnSpLocks noChangeShapeType="1"/>
          </p:cNvCxnSpPr>
          <p:nvPr/>
        </p:nvCxnSpPr>
        <p:spPr bwMode="auto">
          <a:xfrm flipH="1">
            <a:off x="1255946" y="3181933"/>
            <a:ext cx="1052757" cy="16475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AutoShape 41"/>
          <p:cNvCxnSpPr>
            <a:cxnSpLocks noChangeShapeType="1"/>
          </p:cNvCxnSpPr>
          <p:nvPr/>
        </p:nvCxnSpPr>
        <p:spPr bwMode="auto">
          <a:xfrm flipH="1" flipV="1">
            <a:off x="3526356" y="3181934"/>
            <a:ext cx="956914" cy="163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ttangolo 74"/>
          <p:cNvSpPr/>
          <p:nvPr/>
        </p:nvSpPr>
        <p:spPr>
          <a:xfrm>
            <a:off x="828675" y="484227"/>
            <a:ext cx="768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b="1" dirty="0" smtClean="0">
                <a:solidFill>
                  <a:srgbClr val="8E0000"/>
                </a:solidFill>
              </a:rPr>
              <a:t>Responsabilità del Produttore.   La catena dei soggetti coinvolgibili</a:t>
            </a:r>
            <a:endParaRPr lang="it-IT" dirty="0"/>
          </a:p>
        </p:txBody>
      </p:sp>
      <p:sp>
        <p:nvSpPr>
          <p:cNvPr id="76" name="AutoShape 32"/>
          <p:cNvSpPr>
            <a:spLocks noChangeArrowheads="1"/>
          </p:cNvSpPr>
          <p:nvPr/>
        </p:nvSpPr>
        <p:spPr bwMode="auto">
          <a:xfrm>
            <a:off x="6720519" y="2223072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>
                  <a:alpha val="94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Acquirente</a:t>
            </a:r>
            <a:endParaRPr lang="en-GB" altLang="en-US" sz="1400" b="1" dirty="0"/>
          </a:p>
        </p:txBody>
      </p:sp>
      <p:sp>
        <p:nvSpPr>
          <p:cNvPr id="78" name="AutoShape 34"/>
          <p:cNvSpPr>
            <a:spLocks noChangeArrowheads="1"/>
          </p:cNvSpPr>
          <p:nvPr/>
        </p:nvSpPr>
        <p:spPr bwMode="auto">
          <a:xfrm>
            <a:off x="6749096" y="4064594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Fornitore</a:t>
            </a:r>
            <a:endParaRPr lang="en-GB" altLang="en-US" sz="1400" b="1" dirty="0"/>
          </a:p>
        </p:txBody>
      </p:sp>
      <p:sp>
        <p:nvSpPr>
          <p:cNvPr id="79" name="AutoShape 35"/>
          <p:cNvSpPr>
            <a:spLocks noChangeArrowheads="1"/>
          </p:cNvSpPr>
          <p:nvPr/>
        </p:nvSpPr>
        <p:spPr bwMode="auto">
          <a:xfrm>
            <a:off x="6749096" y="4995187"/>
            <a:ext cx="1604959" cy="5531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smtClean="0">
                <a:solidFill>
                  <a:schemeClr val="accent2"/>
                </a:solidFill>
              </a:rPr>
              <a:t>Sub-</a:t>
            </a:r>
            <a:r>
              <a:rPr lang="en-GB" altLang="en-US" sz="1400" b="1" dirty="0" err="1" smtClean="0">
                <a:solidFill>
                  <a:schemeClr val="accent2"/>
                </a:solidFill>
              </a:rPr>
              <a:t>Fornitore</a:t>
            </a:r>
            <a:endParaRPr lang="en-GB" alt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80" name="AutoShape 39"/>
          <p:cNvCxnSpPr>
            <a:cxnSpLocks noChangeShapeType="1"/>
            <a:endCxn id="76" idx="2"/>
          </p:cNvCxnSpPr>
          <p:nvPr/>
        </p:nvCxnSpPr>
        <p:spPr bwMode="auto">
          <a:xfrm flipV="1">
            <a:off x="7519032" y="2773935"/>
            <a:ext cx="0" cy="3837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AutoShape 40"/>
          <p:cNvCxnSpPr>
            <a:cxnSpLocks noChangeShapeType="1"/>
            <a:endCxn id="78" idx="0"/>
          </p:cNvCxnSpPr>
          <p:nvPr/>
        </p:nvCxnSpPr>
        <p:spPr bwMode="auto">
          <a:xfrm>
            <a:off x="7533321" y="3707407"/>
            <a:ext cx="14288" cy="357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AutoShape 41"/>
          <p:cNvCxnSpPr>
            <a:cxnSpLocks noChangeShapeType="1"/>
            <a:stCxn id="78" idx="2"/>
          </p:cNvCxnSpPr>
          <p:nvPr/>
        </p:nvCxnSpPr>
        <p:spPr bwMode="auto">
          <a:xfrm>
            <a:off x="7547609" y="4615457"/>
            <a:ext cx="1" cy="3805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AutoShape 32"/>
          <p:cNvSpPr>
            <a:spLocks noChangeArrowheads="1"/>
          </p:cNvSpPr>
          <p:nvPr/>
        </p:nvSpPr>
        <p:spPr bwMode="auto">
          <a:xfrm>
            <a:off x="6872919" y="2375472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>
                  <a:alpha val="94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Acquirente</a:t>
            </a:r>
            <a:endParaRPr lang="en-GB" altLang="en-US" sz="1400" b="1" dirty="0"/>
          </a:p>
        </p:txBody>
      </p:sp>
      <p:sp>
        <p:nvSpPr>
          <p:cNvPr id="84" name="AutoShape 33"/>
          <p:cNvSpPr>
            <a:spLocks noChangeArrowheads="1"/>
          </p:cNvSpPr>
          <p:nvPr/>
        </p:nvSpPr>
        <p:spPr bwMode="auto">
          <a:xfrm>
            <a:off x="6909431" y="3310130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Produttore</a:t>
            </a:r>
            <a:endParaRPr lang="en-GB" altLang="en-US" sz="1400" b="1" dirty="0"/>
          </a:p>
        </p:txBody>
      </p:sp>
      <p:sp>
        <p:nvSpPr>
          <p:cNvPr id="85" name="AutoShape 34"/>
          <p:cNvSpPr>
            <a:spLocks noChangeArrowheads="1"/>
          </p:cNvSpPr>
          <p:nvPr/>
        </p:nvSpPr>
        <p:spPr bwMode="auto">
          <a:xfrm>
            <a:off x="6901496" y="4216994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Fornitore</a:t>
            </a:r>
            <a:endParaRPr lang="en-GB" altLang="en-US" sz="1400" b="1" dirty="0"/>
          </a:p>
        </p:txBody>
      </p:sp>
      <p:sp>
        <p:nvSpPr>
          <p:cNvPr id="86" name="AutoShape 35"/>
          <p:cNvSpPr>
            <a:spLocks noChangeArrowheads="1"/>
          </p:cNvSpPr>
          <p:nvPr/>
        </p:nvSpPr>
        <p:spPr bwMode="auto">
          <a:xfrm>
            <a:off x="6901496" y="5147587"/>
            <a:ext cx="1604959" cy="5531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smtClean="0">
                <a:solidFill>
                  <a:schemeClr val="accent2"/>
                </a:solidFill>
              </a:rPr>
              <a:t>Sub-</a:t>
            </a:r>
            <a:r>
              <a:rPr lang="en-GB" altLang="en-US" sz="1400" b="1" dirty="0" err="1" smtClean="0">
                <a:solidFill>
                  <a:schemeClr val="accent2"/>
                </a:solidFill>
              </a:rPr>
              <a:t>Fornitore</a:t>
            </a:r>
            <a:endParaRPr lang="en-GB" alt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87" name="AutoShape 39"/>
          <p:cNvCxnSpPr>
            <a:cxnSpLocks noChangeShapeType="1"/>
            <a:endCxn id="83" idx="2"/>
          </p:cNvCxnSpPr>
          <p:nvPr/>
        </p:nvCxnSpPr>
        <p:spPr bwMode="auto">
          <a:xfrm flipV="1">
            <a:off x="7671432" y="2926335"/>
            <a:ext cx="0" cy="3837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AutoShape 40"/>
          <p:cNvCxnSpPr>
            <a:cxnSpLocks noChangeShapeType="1"/>
            <a:endCxn id="85" idx="0"/>
          </p:cNvCxnSpPr>
          <p:nvPr/>
        </p:nvCxnSpPr>
        <p:spPr bwMode="auto">
          <a:xfrm>
            <a:off x="7685721" y="3859807"/>
            <a:ext cx="14288" cy="357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AutoShape 41"/>
          <p:cNvCxnSpPr>
            <a:cxnSpLocks noChangeShapeType="1"/>
            <a:stCxn id="85" idx="2"/>
          </p:cNvCxnSpPr>
          <p:nvPr/>
        </p:nvCxnSpPr>
        <p:spPr bwMode="auto">
          <a:xfrm>
            <a:off x="7700009" y="4767857"/>
            <a:ext cx="1" cy="3805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87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7" grpId="1" animBg="1"/>
      <p:bldP spid="8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46" grpId="0" animBg="1"/>
      <p:bldP spid="55" grpId="0" animBg="1"/>
      <p:bldP spid="56" grpId="0" animBg="1"/>
      <p:bldP spid="59" grpId="0" animBg="1"/>
      <p:bldP spid="60" grpId="0" animBg="1"/>
      <p:bldP spid="76" grpId="1" animBg="1"/>
      <p:bldP spid="76" grpId="2" animBg="1"/>
      <p:bldP spid="78" grpId="1" animBg="1"/>
      <p:bldP spid="79" grpId="1" animBg="1"/>
      <p:bldP spid="83" grpId="1" animBg="1"/>
      <p:bldP spid="84" grpId="1" animBg="1"/>
      <p:bldP spid="85" grpId="1" animBg="1"/>
      <p:bldP spid="8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978525" cy="114300"/>
          </a:xfrm>
        </p:spPr>
        <p:txBody>
          <a:bodyPr/>
          <a:lstStyle/>
          <a:p>
            <a:r>
              <a:rPr lang="it-IT" dirty="0" smtClean="0"/>
              <a:t>Milano, 29 Aprile 2014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00049" y="1362075"/>
            <a:ext cx="52578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it-IT" altLang="en-US" sz="2000" kern="0" dirty="0" smtClean="0">
                <a:solidFill>
                  <a:srgbClr val="6E0000"/>
                </a:solidFill>
                <a:latin typeface="Arial"/>
              </a:rPr>
              <a:t>Identificare il Difetto del Prodotto                (assieme finale, componente, documentazione tecnica, altro) e che lo stesso fosse preesistente alla consegna. Tempistiche e completezza info.</a:t>
            </a:r>
          </a:p>
          <a:p>
            <a:pPr lvl="1" algn="just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it-IT" altLang="en-US" sz="2000" kern="0" dirty="0" smtClean="0">
                <a:solidFill>
                  <a:srgbClr val="6E0000"/>
                </a:solidFill>
                <a:latin typeface="Arial"/>
              </a:rPr>
              <a:t> </a:t>
            </a:r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it-IT" altLang="en-US" sz="2000" kern="0" dirty="0" smtClean="0">
                <a:solidFill>
                  <a:srgbClr val="6E0000"/>
                </a:solidFill>
                <a:latin typeface="Arial"/>
              </a:rPr>
              <a:t>Confermare il nesso causale tra Difetto e Danno (Persone e/o Cose).   Eventuali elementi di mitigazione.</a:t>
            </a:r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it-IT" altLang="en-US" sz="2000" kern="0" dirty="0" smtClean="0">
              <a:solidFill>
                <a:srgbClr val="6E0000"/>
              </a:solidFill>
              <a:latin typeface="Arial"/>
            </a:endParaRPr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it-IT" altLang="en-US" sz="2000" kern="0" dirty="0">
                <a:solidFill>
                  <a:srgbClr val="6E0000"/>
                </a:solidFill>
                <a:latin typeface="Arial"/>
              </a:rPr>
              <a:t>Adeguata individuazione delle Parti.</a:t>
            </a:r>
          </a:p>
          <a:p>
            <a:pPr lvl="1" algn="just" defTabSz="914400" fontAlgn="base">
              <a:spcBef>
                <a:spcPct val="0"/>
              </a:spcBef>
              <a:spcAft>
                <a:spcPct val="50000"/>
              </a:spcAft>
            </a:pPr>
            <a:endParaRPr lang="en-GB" altLang="it-IT" dirty="0"/>
          </a:p>
        </p:txBody>
      </p:sp>
      <p:sp>
        <p:nvSpPr>
          <p:cNvPr id="5" name="Rettangolo 4"/>
          <p:cNvSpPr/>
          <p:nvPr/>
        </p:nvSpPr>
        <p:spPr>
          <a:xfrm>
            <a:off x="828675" y="484227"/>
            <a:ext cx="565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b="1" dirty="0">
                <a:solidFill>
                  <a:srgbClr val="8E0000"/>
                </a:solidFill>
              </a:rPr>
              <a:t>Responsabilità del Produttore. </a:t>
            </a:r>
            <a:r>
              <a:rPr lang="it-IT" altLang="it-IT" b="1" dirty="0" smtClean="0">
                <a:solidFill>
                  <a:srgbClr val="8E0000"/>
                </a:solidFill>
              </a:rPr>
              <a:t>  L’aspetto Tecnico</a:t>
            </a:r>
            <a:endParaRPr lang="it-IT" dirty="0"/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6257286" y="1544816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>
                  <a:alpha val="94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Acquirente</a:t>
            </a:r>
            <a:endParaRPr lang="en-GB" altLang="en-US" sz="1400" b="1" dirty="0"/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6293798" y="2479474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Costruttore</a:t>
            </a:r>
            <a:endParaRPr lang="en-GB" altLang="en-US" sz="1400" b="1" dirty="0"/>
          </a:p>
        </p:txBody>
      </p:sp>
      <p:sp>
        <p:nvSpPr>
          <p:cNvPr id="9" name="AutoShape 34"/>
          <p:cNvSpPr>
            <a:spLocks noChangeArrowheads="1"/>
          </p:cNvSpPr>
          <p:nvPr/>
        </p:nvSpPr>
        <p:spPr bwMode="auto">
          <a:xfrm>
            <a:off x="6285863" y="3386338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Fornitore</a:t>
            </a:r>
            <a:endParaRPr lang="en-GB" altLang="en-US" sz="1400" b="1" dirty="0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6285863" y="4316931"/>
            <a:ext cx="1604959" cy="5531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smtClean="0">
                <a:solidFill>
                  <a:schemeClr val="accent2"/>
                </a:solidFill>
              </a:rPr>
              <a:t>Sub-</a:t>
            </a:r>
            <a:r>
              <a:rPr lang="en-GB" altLang="en-US" sz="1400" b="1" dirty="0" err="1" smtClean="0">
                <a:solidFill>
                  <a:schemeClr val="accent2"/>
                </a:solidFill>
              </a:rPr>
              <a:t>Fornitore</a:t>
            </a:r>
            <a:endParaRPr lang="en-GB" alt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11" name="AutoShape 39"/>
          <p:cNvCxnSpPr>
            <a:cxnSpLocks noChangeShapeType="1"/>
            <a:endCxn id="6" idx="2"/>
          </p:cNvCxnSpPr>
          <p:nvPr/>
        </p:nvCxnSpPr>
        <p:spPr bwMode="auto">
          <a:xfrm flipV="1">
            <a:off x="7055799" y="2095679"/>
            <a:ext cx="0" cy="3837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40"/>
          <p:cNvCxnSpPr>
            <a:cxnSpLocks noChangeShapeType="1"/>
            <a:endCxn id="9" idx="0"/>
          </p:cNvCxnSpPr>
          <p:nvPr/>
        </p:nvCxnSpPr>
        <p:spPr bwMode="auto">
          <a:xfrm>
            <a:off x="7070088" y="3029151"/>
            <a:ext cx="14288" cy="357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41"/>
          <p:cNvCxnSpPr>
            <a:cxnSpLocks noChangeShapeType="1"/>
            <a:stCxn id="9" idx="2"/>
          </p:cNvCxnSpPr>
          <p:nvPr/>
        </p:nvCxnSpPr>
        <p:spPr bwMode="auto">
          <a:xfrm>
            <a:off x="7084376" y="3937201"/>
            <a:ext cx="1" cy="3805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6409686" y="1697216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>
                  <a:alpha val="94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Acquirente</a:t>
            </a:r>
            <a:endParaRPr lang="en-GB" altLang="en-US" sz="1400" b="1" dirty="0"/>
          </a:p>
        </p:txBody>
      </p:sp>
      <p:sp>
        <p:nvSpPr>
          <p:cNvPr id="15" name="AutoShape 33"/>
          <p:cNvSpPr>
            <a:spLocks noChangeArrowheads="1"/>
          </p:cNvSpPr>
          <p:nvPr/>
        </p:nvSpPr>
        <p:spPr bwMode="auto">
          <a:xfrm>
            <a:off x="6446198" y="2631874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Costruttore</a:t>
            </a:r>
            <a:endParaRPr lang="en-GB" altLang="en-US" sz="1400" b="1" dirty="0"/>
          </a:p>
        </p:txBody>
      </p:sp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38263" y="3538738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Fornitore</a:t>
            </a:r>
            <a:endParaRPr lang="en-GB" altLang="en-US" sz="1400" b="1" dirty="0"/>
          </a:p>
        </p:txBody>
      </p:sp>
      <p:sp>
        <p:nvSpPr>
          <p:cNvPr id="17" name="AutoShape 35"/>
          <p:cNvSpPr>
            <a:spLocks noChangeArrowheads="1"/>
          </p:cNvSpPr>
          <p:nvPr/>
        </p:nvSpPr>
        <p:spPr bwMode="auto">
          <a:xfrm>
            <a:off x="6438263" y="4469331"/>
            <a:ext cx="1604959" cy="5531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smtClean="0">
                <a:solidFill>
                  <a:schemeClr val="accent2"/>
                </a:solidFill>
              </a:rPr>
              <a:t>Sub-</a:t>
            </a:r>
            <a:r>
              <a:rPr lang="en-GB" altLang="en-US" sz="1400" b="1" dirty="0" err="1" smtClean="0">
                <a:solidFill>
                  <a:schemeClr val="accent2"/>
                </a:solidFill>
              </a:rPr>
              <a:t>Fornitore</a:t>
            </a:r>
            <a:endParaRPr lang="en-GB" alt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18" name="AutoShape 39"/>
          <p:cNvCxnSpPr>
            <a:cxnSpLocks noChangeShapeType="1"/>
            <a:endCxn id="14" idx="2"/>
          </p:cNvCxnSpPr>
          <p:nvPr/>
        </p:nvCxnSpPr>
        <p:spPr bwMode="auto">
          <a:xfrm flipV="1">
            <a:off x="7208199" y="2248079"/>
            <a:ext cx="0" cy="3837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40"/>
          <p:cNvCxnSpPr>
            <a:cxnSpLocks noChangeShapeType="1"/>
            <a:endCxn id="16" idx="0"/>
          </p:cNvCxnSpPr>
          <p:nvPr/>
        </p:nvCxnSpPr>
        <p:spPr bwMode="auto">
          <a:xfrm>
            <a:off x="7222488" y="3181551"/>
            <a:ext cx="14288" cy="357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41"/>
          <p:cNvCxnSpPr>
            <a:cxnSpLocks noChangeShapeType="1"/>
            <a:stCxn id="16" idx="2"/>
          </p:cNvCxnSpPr>
          <p:nvPr/>
        </p:nvCxnSpPr>
        <p:spPr bwMode="auto">
          <a:xfrm>
            <a:off x="7236776" y="4089601"/>
            <a:ext cx="1" cy="3805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6562086" y="1849616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>
                  <a:alpha val="94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Acquirente</a:t>
            </a:r>
            <a:endParaRPr lang="en-GB" altLang="en-US" sz="1400" b="1" dirty="0"/>
          </a:p>
        </p:txBody>
      </p:sp>
      <p:sp>
        <p:nvSpPr>
          <p:cNvPr id="22" name="AutoShape 33"/>
          <p:cNvSpPr>
            <a:spLocks noChangeArrowheads="1"/>
          </p:cNvSpPr>
          <p:nvPr/>
        </p:nvSpPr>
        <p:spPr bwMode="auto">
          <a:xfrm>
            <a:off x="6598598" y="2784274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Produttore</a:t>
            </a:r>
            <a:endParaRPr lang="en-GB" altLang="en-US" sz="1400" b="1" dirty="0"/>
          </a:p>
        </p:txBody>
      </p:sp>
      <p:sp>
        <p:nvSpPr>
          <p:cNvPr id="23" name="AutoShape 34"/>
          <p:cNvSpPr>
            <a:spLocks noChangeArrowheads="1"/>
          </p:cNvSpPr>
          <p:nvPr/>
        </p:nvSpPr>
        <p:spPr bwMode="auto">
          <a:xfrm>
            <a:off x="6590663" y="3691138"/>
            <a:ext cx="1597025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err="1" smtClean="0"/>
              <a:t>Fornitore</a:t>
            </a:r>
            <a:endParaRPr lang="en-GB" altLang="en-US" sz="1400" b="1" dirty="0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>
            <a:off x="6590663" y="4621731"/>
            <a:ext cx="1604959" cy="5531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6F8F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  <a:buFontTx/>
              <a:buNone/>
            </a:pPr>
            <a:r>
              <a:rPr lang="en-GB" altLang="en-US" sz="1400" b="1" dirty="0" smtClean="0">
                <a:solidFill>
                  <a:schemeClr val="accent2"/>
                </a:solidFill>
              </a:rPr>
              <a:t>Sub-</a:t>
            </a:r>
            <a:r>
              <a:rPr lang="en-GB" altLang="en-US" sz="1400" b="1" dirty="0" err="1" smtClean="0">
                <a:solidFill>
                  <a:schemeClr val="accent2"/>
                </a:solidFill>
              </a:rPr>
              <a:t>Fornitore</a:t>
            </a:r>
            <a:endParaRPr lang="en-GB" alt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25" name="AutoShape 39"/>
          <p:cNvCxnSpPr>
            <a:cxnSpLocks noChangeShapeType="1"/>
            <a:endCxn id="21" idx="2"/>
          </p:cNvCxnSpPr>
          <p:nvPr/>
        </p:nvCxnSpPr>
        <p:spPr bwMode="auto">
          <a:xfrm flipV="1">
            <a:off x="7360599" y="2400479"/>
            <a:ext cx="0" cy="3837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40"/>
          <p:cNvCxnSpPr>
            <a:cxnSpLocks noChangeShapeType="1"/>
            <a:endCxn id="23" idx="0"/>
          </p:cNvCxnSpPr>
          <p:nvPr/>
        </p:nvCxnSpPr>
        <p:spPr bwMode="auto">
          <a:xfrm>
            <a:off x="7374888" y="3333951"/>
            <a:ext cx="14288" cy="357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41"/>
          <p:cNvCxnSpPr>
            <a:cxnSpLocks noChangeShapeType="1"/>
            <a:stCxn id="23" idx="2"/>
          </p:cNvCxnSpPr>
          <p:nvPr/>
        </p:nvCxnSpPr>
        <p:spPr bwMode="auto">
          <a:xfrm>
            <a:off x="7389176" y="4242001"/>
            <a:ext cx="1" cy="3805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7774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1" animBg="1"/>
      <p:bldP spid="9" grpId="1" animBg="1"/>
      <p:bldP spid="10" grpId="1" animBg="1"/>
      <p:bldP spid="14" grpId="2" animBg="1"/>
      <p:bldP spid="15" grpId="1" animBg="1"/>
      <p:bldP spid="16" grpId="1" animBg="1"/>
      <p:bldP spid="17" grpId="1" animBg="1"/>
      <p:bldP spid="21" grpId="1" animBg="1"/>
      <p:bldP spid="22" grpId="1" animBg="1"/>
      <p:bldP spid="23" grpId="1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978525" cy="114300"/>
          </a:xfrm>
        </p:spPr>
        <p:txBody>
          <a:bodyPr/>
          <a:lstStyle/>
          <a:p>
            <a:r>
              <a:rPr lang="it-IT" dirty="0" smtClean="0"/>
              <a:t>Milano, 29 Aprile 2014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19074" y="1072634"/>
            <a:ext cx="867727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it-IT" altLang="en-US" sz="2000" kern="0" dirty="0" smtClean="0">
                <a:solidFill>
                  <a:srgbClr val="6E0000"/>
                </a:solidFill>
                <a:latin typeface="Arial"/>
              </a:rPr>
              <a:t>Progettazione</a:t>
            </a:r>
          </a:p>
          <a:p>
            <a:pPr marL="1200150" lvl="2" indent="-285750" algn="just" defTabSz="914400" fontAlgn="base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it-IT" altLang="en-US" sz="1600" kern="0" dirty="0" smtClean="0">
                <a:solidFill>
                  <a:srgbClr val="6E0000"/>
                </a:solidFill>
                <a:latin typeface="Arial"/>
              </a:rPr>
              <a:t>Carenze del progetto originale del prodotto </a:t>
            </a:r>
            <a:endParaRPr lang="it-IT" altLang="en-US" sz="1600" kern="0" dirty="0">
              <a:solidFill>
                <a:srgbClr val="6E0000"/>
              </a:solidFill>
              <a:latin typeface="Arial"/>
            </a:endParaRPr>
          </a:p>
          <a:p>
            <a:pPr marL="1200150" lvl="2" indent="-285750" algn="just" defTabSz="914400" fontAlgn="base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it-IT" altLang="en-US" sz="1600" kern="0" dirty="0">
                <a:solidFill>
                  <a:srgbClr val="6E0000"/>
                </a:solidFill>
                <a:latin typeface="Arial"/>
              </a:rPr>
              <a:t>Conformità alle norme </a:t>
            </a:r>
            <a:r>
              <a:rPr lang="it-IT" altLang="en-US" sz="1600" kern="0" dirty="0" smtClean="0">
                <a:solidFill>
                  <a:srgbClr val="6E0000"/>
                </a:solidFill>
                <a:latin typeface="Arial"/>
              </a:rPr>
              <a:t>o agli standard tecnici dell’industria applicabili </a:t>
            </a:r>
            <a:endParaRPr lang="it-IT" altLang="en-US" sz="1600" kern="0" dirty="0">
              <a:solidFill>
                <a:srgbClr val="6E0000"/>
              </a:solidFill>
              <a:latin typeface="Arial"/>
            </a:endParaRPr>
          </a:p>
          <a:p>
            <a:pPr marL="1200150" lvl="2" indent="-285750" algn="just" defTabSz="914400" fontAlgn="base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it-IT" altLang="en-US" sz="1600" kern="0" dirty="0" smtClean="0">
                <a:solidFill>
                  <a:srgbClr val="6E0000"/>
                </a:solidFill>
                <a:latin typeface="Arial"/>
              </a:rPr>
              <a:t>Prevedibilità del rischio di danno e stato </a:t>
            </a:r>
            <a:r>
              <a:rPr lang="it-IT" altLang="en-US" sz="1600" kern="0" dirty="0">
                <a:solidFill>
                  <a:srgbClr val="6E0000"/>
                </a:solidFill>
                <a:latin typeface="Arial"/>
              </a:rPr>
              <a:t>dell'arte </a:t>
            </a:r>
            <a:r>
              <a:rPr lang="it-IT" altLang="en-US" sz="1600" kern="0" dirty="0" smtClean="0">
                <a:solidFill>
                  <a:srgbClr val="6E0000"/>
                </a:solidFill>
                <a:latin typeface="Arial"/>
              </a:rPr>
              <a:t>- progetto alternativo più sicuro?</a:t>
            </a:r>
          </a:p>
          <a:p>
            <a:pPr marL="1200150" lvl="2" indent="-285750" algn="just" defTabSz="914400" fontAlgn="base">
              <a:spcBef>
                <a:spcPct val="0"/>
              </a:spcBef>
              <a:spcAft>
                <a:spcPct val="50000"/>
              </a:spcAft>
            </a:pPr>
            <a:endParaRPr lang="it-IT" altLang="en-US" sz="1600" kern="0" dirty="0" smtClean="0">
              <a:solidFill>
                <a:srgbClr val="6E0000"/>
              </a:solidFill>
              <a:latin typeface="Arial"/>
            </a:endParaRPr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it-IT" altLang="en-US" sz="2000" kern="0" dirty="0" smtClean="0">
                <a:solidFill>
                  <a:srgbClr val="6E0000"/>
                </a:solidFill>
                <a:latin typeface="Arial"/>
              </a:rPr>
              <a:t>Produzione</a:t>
            </a:r>
          </a:p>
          <a:p>
            <a:pPr marL="1257300" lvl="2" indent="-342900" algn="just" defTabSz="914400" fontAlgn="base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it-IT" altLang="en-US" sz="1600" kern="0" dirty="0" smtClean="0">
                <a:solidFill>
                  <a:srgbClr val="6E0000"/>
                </a:solidFill>
                <a:latin typeface="Arial"/>
              </a:rPr>
              <a:t>Tecnologia adottata e </a:t>
            </a:r>
            <a:r>
              <a:rPr lang="it-IT" altLang="en-US" sz="1600" i="1" kern="0" dirty="0" err="1" smtClean="0">
                <a:solidFill>
                  <a:srgbClr val="6E0000"/>
                </a:solidFill>
                <a:latin typeface="Arial"/>
              </a:rPr>
              <a:t>know</a:t>
            </a:r>
            <a:r>
              <a:rPr lang="it-IT" altLang="en-US" sz="1600" i="1" kern="0" dirty="0" smtClean="0">
                <a:solidFill>
                  <a:srgbClr val="6E0000"/>
                </a:solidFill>
                <a:latin typeface="Arial"/>
              </a:rPr>
              <a:t> </a:t>
            </a:r>
            <a:r>
              <a:rPr lang="it-IT" altLang="en-US" sz="1600" i="1" kern="0" dirty="0" err="1" smtClean="0">
                <a:solidFill>
                  <a:srgbClr val="6E0000"/>
                </a:solidFill>
                <a:latin typeface="Arial"/>
              </a:rPr>
              <a:t>how</a:t>
            </a:r>
            <a:endParaRPr lang="it-IT" altLang="en-US" sz="1600" i="1" kern="0" dirty="0" smtClean="0">
              <a:solidFill>
                <a:srgbClr val="6E0000"/>
              </a:solidFill>
              <a:latin typeface="Arial"/>
            </a:endParaRPr>
          </a:p>
          <a:p>
            <a:pPr marL="1257300" lvl="2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endParaRPr lang="it-IT" altLang="en-US" sz="1600" kern="0" dirty="0" smtClean="0">
              <a:solidFill>
                <a:srgbClr val="6E0000"/>
              </a:solidFill>
              <a:latin typeface="Arial"/>
            </a:endParaRPr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it-IT" altLang="en-US" sz="2000" kern="0" dirty="0" smtClean="0">
                <a:solidFill>
                  <a:srgbClr val="6E0000"/>
                </a:solidFill>
                <a:latin typeface="Arial"/>
              </a:rPr>
              <a:t>Documentazione                                      (Disegni/Specifiche/Rapporti/Manuali/Avvertenze/Istruzioni</a:t>
            </a:r>
            <a:r>
              <a:rPr lang="it-IT" altLang="en-US" sz="2000" kern="0" dirty="0">
                <a:solidFill>
                  <a:srgbClr val="6E0000"/>
                </a:solidFill>
                <a:latin typeface="Arial"/>
              </a:rPr>
              <a:t>) </a:t>
            </a:r>
            <a:endParaRPr lang="it-IT" altLang="en-US" sz="2000" kern="0" dirty="0" smtClean="0">
              <a:solidFill>
                <a:srgbClr val="6E0000"/>
              </a:solidFill>
              <a:latin typeface="Arial"/>
            </a:endParaRPr>
          </a:p>
          <a:p>
            <a:pPr marL="1200150" lvl="2" indent="-285750" algn="just" defTabSz="914400" fontAlgn="base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it-IT" altLang="en-US" sz="1600" kern="0" dirty="0" smtClean="0">
                <a:solidFill>
                  <a:srgbClr val="6E0000"/>
                </a:solidFill>
                <a:latin typeface="Arial"/>
              </a:rPr>
              <a:t>Opportune </a:t>
            </a:r>
            <a:r>
              <a:rPr lang="it-IT" altLang="en-US" sz="1600" kern="0" dirty="0">
                <a:solidFill>
                  <a:srgbClr val="6E0000"/>
                </a:solidFill>
                <a:latin typeface="Arial"/>
              </a:rPr>
              <a:t>istruzioni </a:t>
            </a:r>
            <a:r>
              <a:rPr lang="it-IT" altLang="en-US" sz="1600" kern="0" dirty="0" smtClean="0">
                <a:solidFill>
                  <a:srgbClr val="6E0000"/>
                </a:solidFill>
                <a:latin typeface="Arial"/>
              </a:rPr>
              <a:t>e modalità d'uso </a:t>
            </a:r>
            <a:endParaRPr lang="it-IT" altLang="en-US" sz="1600" kern="0" dirty="0">
              <a:solidFill>
                <a:srgbClr val="6E0000"/>
              </a:solidFill>
              <a:latin typeface="Arial"/>
            </a:endParaRPr>
          </a:p>
          <a:p>
            <a:pPr marL="1200150" lvl="2" indent="-285750" algn="just" defTabSz="914400" fontAlgn="base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it-IT" altLang="en-US" sz="1600" kern="0" dirty="0" smtClean="0">
                <a:solidFill>
                  <a:srgbClr val="6E0000"/>
                </a:solidFill>
                <a:latin typeface="Arial"/>
              </a:rPr>
              <a:t>Avvertenze post consegna (inclusa conoscenza </a:t>
            </a:r>
            <a:r>
              <a:rPr lang="it-IT" altLang="en-US" sz="1600" kern="0" dirty="0">
                <a:solidFill>
                  <a:srgbClr val="6E0000"/>
                </a:solidFill>
                <a:latin typeface="Arial"/>
              </a:rPr>
              <a:t>del difetto </a:t>
            </a:r>
            <a:r>
              <a:rPr lang="it-IT" altLang="en-US" sz="1600" kern="0" dirty="0" smtClean="0">
                <a:solidFill>
                  <a:srgbClr val="6E0000"/>
                </a:solidFill>
                <a:latin typeface="Arial"/>
              </a:rPr>
              <a:t>da parte utilizzatore)</a:t>
            </a:r>
            <a:endParaRPr lang="en-GB" alt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828675" y="484227"/>
            <a:ext cx="578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b="1" dirty="0">
                <a:solidFill>
                  <a:srgbClr val="8E0000"/>
                </a:solidFill>
              </a:rPr>
              <a:t>Responsabilità del Produttore.   L’aspetto </a:t>
            </a:r>
            <a:r>
              <a:rPr lang="it-IT" altLang="it-IT" b="1" dirty="0" smtClean="0">
                <a:solidFill>
                  <a:srgbClr val="8E0000"/>
                </a:solidFill>
              </a:rPr>
              <a:t>Tecnico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5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978525" cy="114300"/>
          </a:xfrm>
        </p:spPr>
        <p:txBody>
          <a:bodyPr/>
          <a:lstStyle/>
          <a:p>
            <a:r>
              <a:rPr lang="it-IT" dirty="0" smtClean="0"/>
              <a:t>Milano, 29 Aprile 2014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52504" y="1704109"/>
            <a:ext cx="78867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it-IT" altLang="en-US" sz="2000" kern="0" dirty="0" smtClean="0">
                <a:solidFill>
                  <a:srgbClr val="6E0000"/>
                </a:solidFill>
                <a:latin typeface="Arial"/>
              </a:rPr>
              <a:t>Rapporti ufficiali di investigazione </a:t>
            </a:r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it-IT" altLang="en-US" sz="2000" kern="0" dirty="0" smtClean="0">
                <a:solidFill>
                  <a:srgbClr val="6E0000"/>
                </a:solidFill>
                <a:latin typeface="Arial"/>
              </a:rPr>
              <a:t>Inchiesta dell’Autorità Giudiziaria Penale</a:t>
            </a:r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it-IT" altLang="en-US" sz="2000" kern="0" dirty="0" smtClean="0">
                <a:solidFill>
                  <a:srgbClr val="6E0000"/>
                </a:solidFill>
                <a:latin typeface="Arial"/>
              </a:rPr>
              <a:t>Istruttoria dell’Autorità Giudiziaria Civile</a:t>
            </a:r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it-IT" altLang="en-US" sz="2000" kern="0" dirty="0">
                <a:solidFill>
                  <a:srgbClr val="6E0000"/>
                </a:solidFill>
                <a:latin typeface="Arial"/>
              </a:rPr>
              <a:t>Divulgazione della documentazione</a:t>
            </a:r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it-IT" altLang="en-US" sz="2000" kern="0" dirty="0" smtClean="0">
                <a:solidFill>
                  <a:srgbClr val="6E0000"/>
                </a:solidFill>
                <a:latin typeface="Arial"/>
              </a:rPr>
              <a:t>Consulenze / Deposizioni </a:t>
            </a:r>
            <a:endParaRPr lang="it-IT" altLang="en-US" sz="2000" kern="0" dirty="0">
              <a:solidFill>
                <a:srgbClr val="6E0000"/>
              </a:solidFill>
              <a:latin typeface="Arial"/>
            </a:endParaRPr>
          </a:p>
          <a:p>
            <a:pPr marL="1257300" lvl="2" indent="-342900" algn="just" defTabSz="914400" fontAlgn="base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it-IT" altLang="en-US" sz="1600" kern="0" dirty="0" smtClean="0">
                <a:solidFill>
                  <a:srgbClr val="6E0000"/>
                </a:solidFill>
                <a:latin typeface="Arial"/>
              </a:rPr>
              <a:t>CTU </a:t>
            </a:r>
          </a:p>
          <a:p>
            <a:pPr marL="1257300" lvl="2" indent="-342900" algn="just" defTabSz="914400" fontAlgn="base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it-IT" altLang="en-US" sz="1600" kern="0" dirty="0" smtClean="0">
                <a:solidFill>
                  <a:srgbClr val="6E0000"/>
                </a:solidFill>
                <a:latin typeface="Arial"/>
              </a:rPr>
              <a:t>Esperto / Consulente Tecnico nominato dal Produttore </a:t>
            </a:r>
            <a:endParaRPr lang="it-IT" altLang="en-US" sz="1600" kern="0" dirty="0">
              <a:solidFill>
                <a:srgbClr val="6E0000"/>
              </a:solidFill>
              <a:latin typeface="Arial"/>
            </a:endParaRPr>
          </a:p>
          <a:p>
            <a:pPr marL="1257300" lvl="2" indent="-342900" algn="just" defTabSz="914400" fontAlgn="base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it-IT" altLang="en-US" sz="1600" kern="0" dirty="0" smtClean="0">
                <a:solidFill>
                  <a:srgbClr val="6E0000"/>
                </a:solidFill>
                <a:latin typeface="Arial"/>
              </a:rPr>
              <a:t>Tecnici dipendenti dell’assicurato nell'aula di Giustizia</a:t>
            </a:r>
            <a:endParaRPr lang="en-GB" alt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828675" y="484227"/>
            <a:ext cx="578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b="1" dirty="0">
                <a:solidFill>
                  <a:srgbClr val="8E0000"/>
                </a:solidFill>
              </a:rPr>
              <a:t>Responsabilità del Produttore.   L’aspetto </a:t>
            </a:r>
            <a:r>
              <a:rPr lang="it-IT" altLang="it-IT" b="1" dirty="0" smtClean="0">
                <a:solidFill>
                  <a:srgbClr val="8E0000"/>
                </a:solidFill>
              </a:rPr>
              <a:t>Tecnico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873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978525" cy="114300"/>
          </a:xfrm>
        </p:spPr>
        <p:txBody>
          <a:bodyPr/>
          <a:lstStyle/>
          <a:p>
            <a:r>
              <a:rPr lang="it-IT" dirty="0" smtClean="0"/>
              <a:t>Milano, 29 Aprile 2014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71475" y="1021278"/>
            <a:ext cx="78867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GB" altLang="it-IT" sz="1600" b="1" dirty="0" smtClean="0"/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</a:pPr>
            <a:endParaRPr lang="en-GB" altLang="it-IT" sz="1600" b="1" dirty="0" smtClean="0"/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sz="1600" b="1" dirty="0" smtClean="0"/>
              <a:t>DANNO SUBITO DALL’ACQUIRENTE </a:t>
            </a:r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GB" altLang="it-IT" sz="1600" dirty="0" smtClean="0"/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GB" altLang="it-IT" sz="1600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  <a:buFont typeface="+mj-lt"/>
              <a:buAutoNum type="arabicPeriod"/>
            </a:pPr>
            <a:r>
              <a:rPr lang="en-GB" altLang="it-IT" b="1" dirty="0" err="1" smtClean="0"/>
              <a:t>Azione</a:t>
            </a:r>
            <a:r>
              <a:rPr lang="en-GB" altLang="it-IT" b="1" dirty="0" smtClean="0"/>
              <a:t> </a:t>
            </a:r>
            <a:r>
              <a:rPr lang="en-GB" altLang="it-IT" b="1" dirty="0" err="1" smtClean="0"/>
              <a:t>contrattuale</a:t>
            </a:r>
            <a:r>
              <a:rPr lang="en-GB" altLang="it-IT" dirty="0" smtClean="0"/>
              <a:t>: </a:t>
            </a:r>
            <a:r>
              <a:rPr lang="en-GB" altLang="it-IT" dirty="0" err="1" smtClean="0"/>
              <a:t>fondata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sulla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violazione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di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obblighi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che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trovano</a:t>
            </a:r>
            <a:r>
              <a:rPr lang="en-GB" altLang="it-IT" dirty="0" smtClean="0"/>
              <a:t> la </a:t>
            </a:r>
            <a:r>
              <a:rPr lang="en-GB" altLang="it-IT" dirty="0" err="1" smtClean="0"/>
              <a:t>propria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fonte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nel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contratto</a:t>
            </a:r>
            <a:r>
              <a:rPr lang="en-GB" altLang="it-IT" dirty="0" smtClean="0"/>
              <a:t>. </a:t>
            </a:r>
          </a:p>
          <a:p>
            <a:pPr marL="800100" lvl="1" indent="-342900" algn="ctr" defTabSz="914400" fontAlgn="base">
              <a:spcBef>
                <a:spcPct val="0"/>
              </a:spcBef>
              <a:spcAft>
                <a:spcPct val="50000"/>
              </a:spcAft>
            </a:pPr>
            <a:endParaRPr lang="en-GB" altLang="it-IT" dirty="0" smtClean="0"/>
          </a:p>
          <a:p>
            <a:pPr marL="800100" lvl="1" indent="-342900" algn="ctr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dirty="0" smtClean="0"/>
              <a:t>e/o (</a:t>
            </a:r>
            <a:r>
              <a:rPr lang="en-GB" altLang="it-IT" dirty="0" err="1" smtClean="0"/>
              <a:t>possibile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concorso</a:t>
            </a:r>
            <a:r>
              <a:rPr lang="en-GB" altLang="it-IT" dirty="0" smtClean="0"/>
              <a:t> e </a:t>
            </a:r>
            <a:r>
              <a:rPr lang="en-GB" altLang="it-IT" dirty="0" err="1" smtClean="0"/>
              <a:t>cumulo</a:t>
            </a:r>
            <a:r>
              <a:rPr lang="en-GB" altLang="it-IT" dirty="0" smtClean="0"/>
              <a:t>)</a:t>
            </a:r>
          </a:p>
          <a:p>
            <a:pPr marL="800100" lvl="1" indent="-342900" algn="ctr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dirty="0" smtClean="0"/>
              <a:t> </a:t>
            </a:r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dirty="0" smtClean="0"/>
              <a:t>2. </a:t>
            </a:r>
            <a:r>
              <a:rPr lang="en-GB" altLang="it-IT" b="1" dirty="0" err="1" smtClean="0"/>
              <a:t>Azione</a:t>
            </a:r>
            <a:r>
              <a:rPr lang="en-GB" altLang="it-IT" b="1" dirty="0" smtClean="0"/>
              <a:t> </a:t>
            </a:r>
            <a:r>
              <a:rPr lang="en-GB" altLang="it-IT" b="1" dirty="0" err="1" smtClean="0"/>
              <a:t>extracontrattuale</a:t>
            </a:r>
            <a:r>
              <a:rPr lang="en-GB" altLang="it-IT" dirty="0" smtClean="0"/>
              <a:t>: </a:t>
            </a:r>
            <a:r>
              <a:rPr lang="en-GB" altLang="it-IT" dirty="0" err="1" smtClean="0"/>
              <a:t>fondata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sulla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violazione</a:t>
            </a:r>
            <a:r>
              <a:rPr lang="en-GB" altLang="it-IT" dirty="0" smtClean="0"/>
              <a:t> di </a:t>
            </a:r>
            <a:r>
              <a:rPr lang="en-GB" altLang="it-IT" dirty="0" err="1" smtClean="0"/>
              <a:t>obblighi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che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trovano</a:t>
            </a:r>
            <a:r>
              <a:rPr lang="en-GB" altLang="it-IT" dirty="0" smtClean="0"/>
              <a:t> la </a:t>
            </a:r>
            <a:r>
              <a:rPr lang="en-GB" altLang="it-IT" dirty="0" err="1" smtClean="0"/>
              <a:t>loro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fonte</a:t>
            </a:r>
            <a:r>
              <a:rPr lang="en-GB" altLang="it-IT" dirty="0" smtClean="0"/>
              <a:t> in </a:t>
            </a:r>
            <a:r>
              <a:rPr lang="en-GB" altLang="it-IT" dirty="0" err="1" smtClean="0"/>
              <a:t>norme</a:t>
            </a:r>
            <a:r>
              <a:rPr lang="en-GB" altLang="it-IT" dirty="0" smtClean="0"/>
              <a:t> di </a:t>
            </a:r>
            <a:r>
              <a:rPr lang="en-GB" altLang="it-IT" dirty="0" err="1" smtClean="0"/>
              <a:t>legge</a:t>
            </a:r>
            <a:r>
              <a:rPr lang="en-GB" altLang="it-IT" dirty="0" smtClean="0"/>
              <a:t> o </a:t>
            </a:r>
            <a:r>
              <a:rPr lang="en-GB" altLang="it-IT" dirty="0" err="1" smtClean="0"/>
              <a:t>regole</a:t>
            </a:r>
            <a:r>
              <a:rPr lang="en-GB" altLang="it-IT" dirty="0" smtClean="0"/>
              <a:t> di </a:t>
            </a:r>
            <a:r>
              <a:rPr lang="en-GB" altLang="it-IT" dirty="0" err="1" smtClean="0"/>
              <a:t>comportamento</a:t>
            </a:r>
            <a:r>
              <a:rPr lang="en-GB" altLang="it-IT" dirty="0" smtClean="0"/>
              <a:t>  </a:t>
            </a:r>
            <a:endParaRPr lang="en-GB" alt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371475" y="451877"/>
            <a:ext cx="8367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000" b="1" dirty="0" smtClean="0">
                <a:solidFill>
                  <a:srgbClr val="8E0000"/>
                </a:solidFill>
              </a:rPr>
              <a:t>Il risarcimento danno da difetto del prodotto aeronautico nell’esperienza italiana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680729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978525" cy="114300"/>
          </a:xfrm>
        </p:spPr>
        <p:txBody>
          <a:bodyPr/>
          <a:lstStyle/>
          <a:p>
            <a:r>
              <a:rPr lang="it-IT" dirty="0" smtClean="0"/>
              <a:t>Milano, 29 Aprile 2014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71474" y="851987"/>
            <a:ext cx="816772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GB" altLang="it-IT" sz="1600" b="1" dirty="0" smtClean="0"/>
          </a:p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sz="1600" b="1" dirty="0" smtClean="0"/>
              <a:t>DANNO SUBITO DA  SOGGETTI TERZI </a:t>
            </a:r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endParaRPr lang="en-GB" altLang="it-IT" b="1" dirty="0" smtClean="0"/>
          </a:p>
          <a:p>
            <a:pPr marL="800100" lvl="1" indent="-342900" algn="ctr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b="1" dirty="0" err="1" smtClean="0"/>
              <a:t>Azione</a:t>
            </a:r>
            <a:r>
              <a:rPr lang="en-GB" altLang="it-IT" b="1" dirty="0" smtClean="0"/>
              <a:t> </a:t>
            </a:r>
            <a:r>
              <a:rPr lang="en-GB" altLang="it-IT" b="1" dirty="0" err="1" smtClean="0"/>
              <a:t>extracontrattuale</a:t>
            </a:r>
            <a:r>
              <a:rPr lang="en-GB" altLang="it-IT" b="1" dirty="0" smtClean="0"/>
              <a:t> o </a:t>
            </a:r>
            <a:r>
              <a:rPr lang="en-GB" altLang="it-IT" b="1" i="1" dirty="0" err="1" smtClean="0"/>
              <a:t>aquiliana</a:t>
            </a:r>
            <a:endParaRPr lang="en-GB" altLang="it-IT" b="1" i="1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dirty="0" err="1" smtClean="0"/>
              <a:t>Fondamento</a:t>
            </a:r>
            <a:r>
              <a:rPr lang="en-GB" altLang="it-IT" dirty="0" smtClean="0"/>
              <a:t>: </a:t>
            </a:r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GB" altLang="it-IT" dirty="0" smtClean="0"/>
              <a:t>Principio </a:t>
            </a:r>
            <a:r>
              <a:rPr lang="en-GB" altLang="it-IT" dirty="0" err="1" smtClean="0"/>
              <a:t>generale</a:t>
            </a:r>
            <a:r>
              <a:rPr lang="en-GB" altLang="it-IT" dirty="0" smtClean="0"/>
              <a:t> del </a:t>
            </a:r>
            <a:r>
              <a:rPr lang="en-GB" altLang="it-IT" i="1" dirty="0" err="1" smtClean="0"/>
              <a:t>neminem</a:t>
            </a:r>
            <a:r>
              <a:rPr lang="en-GB" altLang="it-IT" i="1" dirty="0" smtClean="0"/>
              <a:t> </a:t>
            </a:r>
            <a:r>
              <a:rPr lang="en-GB" altLang="it-IT" i="1" dirty="0" err="1" smtClean="0"/>
              <a:t>laedere</a:t>
            </a:r>
            <a:r>
              <a:rPr lang="en-GB" altLang="it-IT" i="1" dirty="0" smtClean="0"/>
              <a:t> </a:t>
            </a:r>
            <a:r>
              <a:rPr lang="en-GB" altLang="it-IT" dirty="0" smtClean="0"/>
              <a:t>(art. 2043 c.c.)</a:t>
            </a:r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GB" altLang="it-IT" dirty="0" err="1" smtClean="0"/>
              <a:t>Assenza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di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disposizioni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specifiche</a:t>
            </a:r>
            <a:r>
              <a:rPr lang="en-GB" altLang="it-IT" dirty="0" smtClean="0"/>
              <a:t> del C.N., </a:t>
            </a:r>
            <a:r>
              <a:rPr lang="en-GB" altLang="it-IT" dirty="0" err="1" smtClean="0"/>
              <a:t>della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normativa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comunitaria</a:t>
            </a:r>
            <a:r>
              <a:rPr lang="en-GB" altLang="it-IT" dirty="0" smtClean="0"/>
              <a:t> e </a:t>
            </a:r>
            <a:r>
              <a:rPr lang="en-GB" altLang="it-IT" dirty="0" err="1" smtClean="0"/>
              <a:t>internazionale</a:t>
            </a: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  <a:buFont typeface="Arial" pitchFamily="34" charset="0"/>
              <a:buChar char="•"/>
            </a:pP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GB" altLang="it-IT" dirty="0" err="1" smtClean="0"/>
              <a:t>Inapplicabilità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della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normativa</a:t>
            </a:r>
            <a:r>
              <a:rPr lang="en-GB" altLang="it-IT" dirty="0" smtClean="0"/>
              <a:t> (IT e EU) in </a:t>
            </a:r>
            <a:r>
              <a:rPr lang="en-GB" altLang="it-IT" dirty="0" err="1" smtClean="0"/>
              <a:t>materia</a:t>
            </a:r>
            <a:r>
              <a:rPr lang="en-GB" altLang="it-IT" dirty="0" smtClean="0"/>
              <a:t> di </a:t>
            </a:r>
            <a:r>
              <a:rPr lang="en-GB" altLang="it-IT" dirty="0" err="1" smtClean="0"/>
              <a:t>responsabilità</a:t>
            </a:r>
            <a:r>
              <a:rPr lang="en-GB" altLang="it-IT" dirty="0" smtClean="0"/>
              <a:t> del </a:t>
            </a:r>
            <a:r>
              <a:rPr lang="en-GB" altLang="it-IT" dirty="0" err="1" smtClean="0"/>
              <a:t>produttore</a:t>
            </a:r>
            <a:r>
              <a:rPr lang="en-GB" altLang="it-IT" dirty="0" smtClean="0"/>
              <a:t> e </a:t>
            </a:r>
            <a:r>
              <a:rPr lang="en-GB" altLang="it-IT" dirty="0" err="1" smtClean="0"/>
              <a:t>tutela</a:t>
            </a:r>
            <a:r>
              <a:rPr lang="en-GB" altLang="it-IT" dirty="0" smtClean="0"/>
              <a:t> del </a:t>
            </a:r>
            <a:r>
              <a:rPr lang="en-GB" altLang="it-IT" dirty="0" err="1" smtClean="0"/>
              <a:t>consumatore</a:t>
            </a:r>
            <a:r>
              <a:rPr lang="en-GB" altLang="it-IT" dirty="0" smtClean="0"/>
              <a:t>  di </a:t>
            </a:r>
            <a:r>
              <a:rPr lang="en-GB" altLang="it-IT" dirty="0" err="1" smtClean="0"/>
              <a:t>beni</a:t>
            </a:r>
            <a:r>
              <a:rPr lang="en-GB" altLang="it-IT" dirty="0" smtClean="0"/>
              <a:t> di largo </a:t>
            </a:r>
            <a:r>
              <a:rPr lang="en-GB" altLang="it-IT" dirty="0" err="1" smtClean="0"/>
              <a:t>consumo</a:t>
            </a:r>
            <a:endParaRPr lang="en-GB" alt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732723" y="451877"/>
            <a:ext cx="8411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000" b="1" dirty="0" smtClean="0">
                <a:solidFill>
                  <a:srgbClr val="8E0000"/>
                </a:solidFill>
              </a:rPr>
              <a:t>Il danno da difetto del prodotto aeronautico nell’esperienza italiana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680729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978525" cy="114300"/>
          </a:xfrm>
        </p:spPr>
        <p:txBody>
          <a:bodyPr/>
          <a:lstStyle/>
          <a:p>
            <a:r>
              <a:rPr lang="it-IT" dirty="0" smtClean="0"/>
              <a:t>Milano, 29 Aprile 2014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71474" y="676894"/>
            <a:ext cx="816772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GB" altLang="it-IT" sz="1600" b="1" dirty="0" smtClean="0"/>
          </a:p>
          <a:p>
            <a:pPr marL="800100" lvl="1" indent="-342900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b="1" dirty="0" err="1" smtClean="0"/>
              <a:t>Azione</a:t>
            </a:r>
            <a:r>
              <a:rPr lang="en-GB" altLang="it-IT" b="1" dirty="0" smtClean="0"/>
              <a:t> </a:t>
            </a:r>
            <a:r>
              <a:rPr lang="en-GB" altLang="it-IT" b="1" dirty="0" err="1" smtClean="0"/>
              <a:t>extracontrattuale</a:t>
            </a:r>
            <a:r>
              <a:rPr lang="en-GB" altLang="it-IT" b="1" dirty="0" smtClean="0"/>
              <a:t> </a:t>
            </a:r>
            <a:r>
              <a:rPr lang="en-GB" altLang="it-IT" b="1" dirty="0" err="1" smtClean="0"/>
              <a:t>caratteristiche</a:t>
            </a:r>
            <a:r>
              <a:rPr lang="en-GB" altLang="it-IT" b="1" dirty="0" smtClean="0"/>
              <a:t>:</a:t>
            </a:r>
            <a:endParaRPr lang="en-GB" altLang="it-IT" b="1" i="1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GB" altLang="it-IT" dirty="0" err="1" smtClean="0"/>
              <a:t>Atipicità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dell’illecito</a:t>
            </a: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GB" altLang="it-IT" dirty="0" err="1" smtClean="0"/>
              <a:t>Elementi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costitutivi</a:t>
            </a:r>
            <a:r>
              <a:rPr lang="en-GB" altLang="it-IT" dirty="0" smtClean="0"/>
              <a:t>: </a:t>
            </a:r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dirty="0" smtClean="0"/>
              <a:t>- </a:t>
            </a:r>
            <a:r>
              <a:rPr lang="en-GB" altLang="it-IT" dirty="0" err="1" smtClean="0"/>
              <a:t>fatto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illecito</a:t>
            </a:r>
            <a:r>
              <a:rPr lang="en-GB" altLang="it-IT" dirty="0" smtClean="0"/>
              <a:t> / </a:t>
            </a:r>
            <a:r>
              <a:rPr lang="en-GB" altLang="it-IT" dirty="0" err="1" smtClean="0"/>
              <a:t>vizio</a:t>
            </a:r>
            <a:r>
              <a:rPr lang="en-GB" altLang="it-IT" dirty="0" smtClean="0"/>
              <a:t> del </a:t>
            </a:r>
            <a:r>
              <a:rPr lang="en-GB" altLang="it-IT" dirty="0" err="1" smtClean="0"/>
              <a:t>prodotto</a:t>
            </a: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dirty="0" smtClean="0"/>
              <a:t>- </a:t>
            </a:r>
            <a:r>
              <a:rPr lang="en-GB" altLang="it-IT" dirty="0" err="1" smtClean="0"/>
              <a:t>danno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ingiusto</a:t>
            </a: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dirty="0" smtClean="0"/>
              <a:t>- </a:t>
            </a:r>
            <a:r>
              <a:rPr lang="en-GB" altLang="it-IT" dirty="0" err="1" smtClean="0"/>
              <a:t>nesso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di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causalità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tra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fatto</a:t>
            </a:r>
            <a:r>
              <a:rPr lang="en-GB" altLang="it-IT" dirty="0" smtClean="0"/>
              <a:t> e </a:t>
            </a:r>
            <a:r>
              <a:rPr lang="en-GB" altLang="it-IT" dirty="0" err="1" smtClean="0"/>
              <a:t>danno</a:t>
            </a: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dirty="0" smtClean="0"/>
              <a:t>- </a:t>
            </a:r>
            <a:r>
              <a:rPr lang="en-GB" altLang="it-IT" dirty="0" err="1" smtClean="0"/>
              <a:t>elemento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soggettivo</a:t>
            </a:r>
            <a:r>
              <a:rPr lang="en-GB" altLang="it-IT" dirty="0" smtClean="0"/>
              <a:t> (</a:t>
            </a:r>
            <a:r>
              <a:rPr lang="en-GB" altLang="it-IT" dirty="0" err="1" smtClean="0"/>
              <a:t>condotta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colposa</a:t>
            </a:r>
            <a:r>
              <a:rPr lang="en-GB" altLang="it-IT" dirty="0" smtClean="0"/>
              <a:t> del </a:t>
            </a:r>
            <a:r>
              <a:rPr lang="en-GB" altLang="it-IT" dirty="0" err="1" smtClean="0"/>
              <a:t>produttore</a:t>
            </a:r>
            <a:r>
              <a:rPr lang="en-GB" altLang="it-IT" dirty="0" smtClean="0"/>
              <a:t>)</a:t>
            </a:r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  <a:buFont typeface="Arial" pitchFamily="34" charset="0"/>
              <a:buChar char="•"/>
            </a:pP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GB" altLang="it-IT" dirty="0" err="1" smtClean="0"/>
              <a:t>Rigoroso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onere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probatorio</a:t>
            </a:r>
            <a:r>
              <a:rPr lang="en-GB" altLang="it-IT" dirty="0" smtClean="0"/>
              <a:t> a </a:t>
            </a:r>
            <a:r>
              <a:rPr lang="en-GB" altLang="it-IT" dirty="0" err="1" smtClean="0"/>
              <a:t>carico</a:t>
            </a:r>
            <a:r>
              <a:rPr lang="en-GB" altLang="it-IT" dirty="0" smtClean="0"/>
              <a:t> del </a:t>
            </a:r>
            <a:r>
              <a:rPr lang="en-GB" altLang="it-IT" dirty="0" err="1" smtClean="0"/>
              <a:t>danneggiato</a:t>
            </a: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  <a:buFont typeface="Arial" pitchFamily="34" charset="0"/>
              <a:buChar char="•"/>
            </a:pP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GB" altLang="it-IT" dirty="0" err="1" smtClean="0"/>
              <a:t>Assenza</a:t>
            </a:r>
            <a:r>
              <a:rPr lang="en-GB" altLang="it-IT" dirty="0" smtClean="0"/>
              <a:t> di </a:t>
            </a:r>
            <a:r>
              <a:rPr lang="en-GB" altLang="it-IT" dirty="0" err="1" smtClean="0"/>
              <a:t>limitazioni</a:t>
            </a:r>
            <a:r>
              <a:rPr lang="en-GB" altLang="it-IT" dirty="0" smtClean="0"/>
              <a:t> di </a:t>
            </a:r>
            <a:r>
              <a:rPr lang="en-GB" altLang="it-IT" dirty="0" err="1" smtClean="0"/>
              <a:t>responsabilità</a:t>
            </a:r>
            <a:r>
              <a:rPr lang="en-GB" altLang="it-IT" dirty="0" smtClean="0"/>
              <a:t> </a:t>
            </a:r>
            <a:endParaRPr lang="en-GB" alt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732723" y="451877"/>
            <a:ext cx="8411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000" b="1" dirty="0" smtClean="0">
                <a:solidFill>
                  <a:srgbClr val="8E0000"/>
                </a:solidFill>
              </a:rPr>
              <a:t>Il danno da difetto del prodotto aeronautico nell’esperienza italiana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680729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978525" cy="114300"/>
          </a:xfrm>
        </p:spPr>
        <p:txBody>
          <a:bodyPr/>
          <a:lstStyle/>
          <a:p>
            <a:r>
              <a:rPr lang="it-IT" dirty="0" smtClean="0"/>
              <a:t>Milano, 29 Aprile 2014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90005" y="676894"/>
            <a:ext cx="854936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 defTabSz="914400" fontAlgn="base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GB" altLang="it-IT" sz="1600" b="1" dirty="0" smtClean="0"/>
          </a:p>
          <a:p>
            <a:pPr marL="800100" lvl="1" indent="-342900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b="1" dirty="0" smtClean="0"/>
              <a:t>In </a:t>
            </a:r>
            <a:r>
              <a:rPr lang="en-GB" altLang="it-IT" b="1" dirty="0" err="1" smtClean="0"/>
              <a:t>caso</a:t>
            </a:r>
            <a:r>
              <a:rPr lang="en-GB" altLang="it-IT" b="1" dirty="0" smtClean="0"/>
              <a:t> </a:t>
            </a:r>
            <a:r>
              <a:rPr lang="en-GB" altLang="it-IT" b="1" dirty="0" err="1" smtClean="0"/>
              <a:t>di</a:t>
            </a:r>
            <a:r>
              <a:rPr lang="en-GB" altLang="it-IT" b="1" dirty="0" smtClean="0"/>
              <a:t> </a:t>
            </a:r>
            <a:r>
              <a:rPr lang="en-GB" altLang="it-IT" b="1" dirty="0" err="1" smtClean="0"/>
              <a:t>incidenti</a:t>
            </a:r>
            <a:r>
              <a:rPr lang="en-GB" altLang="it-IT" b="1" dirty="0" smtClean="0"/>
              <a:t> </a:t>
            </a:r>
            <a:r>
              <a:rPr lang="en-GB" altLang="it-IT" b="1" dirty="0" err="1" smtClean="0"/>
              <a:t>causati</a:t>
            </a:r>
            <a:r>
              <a:rPr lang="en-GB" altLang="it-IT" b="1" dirty="0" smtClean="0"/>
              <a:t> </a:t>
            </a:r>
            <a:r>
              <a:rPr lang="en-GB" altLang="it-IT" b="1" dirty="0" err="1" smtClean="0"/>
              <a:t>da</a:t>
            </a:r>
            <a:r>
              <a:rPr lang="en-GB" altLang="it-IT" b="1" dirty="0" smtClean="0"/>
              <a:t> </a:t>
            </a:r>
            <a:r>
              <a:rPr lang="en-GB" altLang="it-IT" b="1" dirty="0" err="1" smtClean="0"/>
              <a:t>difetto</a:t>
            </a:r>
            <a:r>
              <a:rPr lang="en-GB" altLang="it-IT" b="1" dirty="0" smtClean="0"/>
              <a:t> </a:t>
            </a:r>
            <a:r>
              <a:rPr lang="en-GB" altLang="it-IT" b="1" dirty="0" err="1" smtClean="0"/>
              <a:t>dell’aeromobile</a:t>
            </a:r>
            <a:r>
              <a:rPr lang="en-GB" altLang="it-IT" b="1" dirty="0" smtClean="0"/>
              <a:t> / </a:t>
            </a:r>
            <a:r>
              <a:rPr lang="en-GB" altLang="it-IT" b="1" dirty="0" err="1" smtClean="0"/>
              <a:t>prodotto</a:t>
            </a:r>
            <a:endParaRPr lang="en-GB" altLang="it-IT" b="1" i="1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dirty="0" smtClean="0"/>
              <a:t>I </a:t>
            </a:r>
            <a:r>
              <a:rPr lang="en-GB" altLang="it-IT" dirty="0" err="1" smtClean="0"/>
              <a:t>passeggeri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danneggiati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hanno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diritto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di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agire</a:t>
            </a:r>
            <a:r>
              <a:rPr lang="en-GB" altLang="it-IT" dirty="0" smtClean="0"/>
              <a:t> per </a:t>
            </a:r>
            <a:r>
              <a:rPr lang="en-GB" altLang="it-IT" dirty="0" err="1" smtClean="0"/>
              <a:t>il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risarcimento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nei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confronti</a:t>
            </a: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  <a:buFont typeface="+mj-lt"/>
              <a:buAutoNum type="arabicPeriod"/>
            </a:pPr>
            <a:r>
              <a:rPr lang="en-GB" altLang="it-IT" dirty="0" smtClean="0"/>
              <a:t>del </a:t>
            </a:r>
            <a:r>
              <a:rPr lang="en-GB" altLang="it-IT" dirty="0" err="1" smtClean="0"/>
              <a:t>vettore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aereo</a:t>
            </a:r>
            <a:r>
              <a:rPr lang="en-GB" altLang="it-IT" dirty="0" smtClean="0"/>
              <a:t>  (</a:t>
            </a:r>
            <a:r>
              <a:rPr lang="en-GB" altLang="it-IT" dirty="0" err="1" smtClean="0"/>
              <a:t>disciplina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speciale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prevista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dal</a:t>
            </a:r>
            <a:r>
              <a:rPr lang="en-GB" altLang="it-IT" dirty="0" smtClean="0"/>
              <a:t> C. N., </a:t>
            </a:r>
            <a:r>
              <a:rPr lang="en-GB" altLang="it-IT" dirty="0" err="1" smtClean="0"/>
              <a:t>dalla</a:t>
            </a:r>
            <a:r>
              <a:rPr lang="en-GB" altLang="it-IT" dirty="0" smtClean="0"/>
              <a:t> Conv. </a:t>
            </a:r>
            <a:r>
              <a:rPr lang="en-GB" altLang="it-IT" dirty="0" err="1" smtClean="0"/>
              <a:t>di</a:t>
            </a:r>
            <a:r>
              <a:rPr lang="en-GB" altLang="it-IT" dirty="0" smtClean="0"/>
              <a:t> Montreal,  </a:t>
            </a:r>
            <a:r>
              <a:rPr lang="en-GB" altLang="it-IT" dirty="0" err="1" smtClean="0"/>
              <a:t>dalla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normativa</a:t>
            </a:r>
            <a:r>
              <a:rPr lang="en-GB" altLang="it-IT" dirty="0" smtClean="0"/>
              <a:t> EU)  </a:t>
            </a:r>
            <a:endParaRPr lang="en-GB" altLang="it-IT" i="1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  <a:buFont typeface="+mj-lt"/>
              <a:buAutoNum type="arabicPeriod"/>
            </a:pPr>
            <a:endParaRPr lang="en-GB" altLang="it-IT" dirty="0" smtClean="0"/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  <a:buFont typeface="+mj-lt"/>
              <a:buAutoNum type="arabicPeriod"/>
            </a:pPr>
            <a:r>
              <a:rPr lang="en-GB" altLang="it-IT" dirty="0" smtClean="0"/>
              <a:t>del </a:t>
            </a:r>
            <a:r>
              <a:rPr lang="en-GB" altLang="it-IT" dirty="0" err="1" smtClean="0"/>
              <a:t>costruttore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dell’aeromobile</a:t>
            </a:r>
            <a:r>
              <a:rPr lang="en-GB" altLang="it-IT" dirty="0" smtClean="0"/>
              <a:t> (</a:t>
            </a:r>
            <a:r>
              <a:rPr lang="en-GB" altLang="it-IT" dirty="0" err="1" smtClean="0"/>
              <a:t>principi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generali</a:t>
            </a:r>
            <a:r>
              <a:rPr lang="en-GB" altLang="it-IT" dirty="0" smtClean="0"/>
              <a:t>, </a:t>
            </a:r>
            <a:r>
              <a:rPr lang="en-GB" altLang="it-IT" dirty="0" err="1" smtClean="0"/>
              <a:t>azione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extracontrattuale</a:t>
            </a:r>
            <a:r>
              <a:rPr lang="en-GB" altLang="it-IT" dirty="0" smtClean="0"/>
              <a:t>)</a:t>
            </a:r>
          </a:p>
          <a:p>
            <a:pPr marL="800100" lvl="1" indent="-342900" algn="just" defTabSz="914400" fontAlgn="base">
              <a:spcBef>
                <a:spcPct val="0"/>
              </a:spcBef>
              <a:spcAft>
                <a:spcPct val="50000"/>
              </a:spcAft>
            </a:pPr>
            <a:endParaRPr lang="en-GB" altLang="it-IT" dirty="0" smtClean="0"/>
          </a:p>
          <a:p>
            <a:pPr marL="742950" lvl="1" indent="-285750" algn="ctr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DIVERSA DISCIPLINA DELLA R.C. </a:t>
            </a:r>
          </a:p>
          <a:p>
            <a:pPr marL="742950" lvl="1" indent="-285750" algn="ctr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COSTRUTTORE RISPETTO A QUELLA </a:t>
            </a:r>
          </a:p>
          <a:p>
            <a:pPr marL="742950" lvl="1" indent="-285750" algn="ctr"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GB" alt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DELL’OPERATORE AEREO</a:t>
            </a:r>
            <a:endParaRPr lang="en-GB" alt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732723" y="451877"/>
            <a:ext cx="8411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000" b="1" dirty="0" smtClean="0">
                <a:solidFill>
                  <a:srgbClr val="8E0000"/>
                </a:solidFill>
              </a:rPr>
              <a:t>Il danno da difetto del prodotto aeronautico nell’esperienza italiana</a:t>
            </a:r>
            <a:endParaRPr lang="it-IT" sz="2000" dirty="0"/>
          </a:p>
        </p:txBody>
      </p:sp>
      <p:sp>
        <p:nvSpPr>
          <p:cNvPr id="6" name="Freccia a destra 5"/>
          <p:cNvSpPr/>
          <p:nvPr/>
        </p:nvSpPr>
        <p:spPr>
          <a:xfrm>
            <a:off x="890649" y="479282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0729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i_Italia_DIR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E6F130A8E1B7448A00C3ABAED9480BF" ma:contentTypeVersion="0" ma:contentTypeDescription="Creare un nuovo documento." ma:contentTypeScope="" ma:versionID="1ef5270c3c78f7e63e43f2ec96baeca1">
  <xsd:schema xmlns:xsd="http://www.w3.org/2001/XMLSchema" xmlns:p="http://schemas.microsoft.com/office/2006/metadata/properties" targetNamespace="http://schemas.microsoft.com/office/2006/metadata/properties" ma:root="true" ma:fieldsID="f8922b47c7324e415f6d7dbecbe7d7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 ma:readOnly="true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3EAFDE-376B-4BC2-BDB8-D525A266668F}">
  <ds:schemaRefs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915ECDC-FEDF-49F6-BE1A-F623622704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ECB91F2-FFF2-4594-9E52-D14C9F8B39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3251</TotalTime>
  <Words>780</Words>
  <Application>Microsoft Office PowerPoint</Application>
  <PresentationFormat>Presentazione su schermo (4:3)</PresentationFormat>
  <Paragraphs>181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Generali_Italia_DIR</vt:lpstr>
      <vt:lpstr>Responsabilità del Produttore Aeronautico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Generali Business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Danese Paola</dc:creator>
  <cp:lastModifiedBy>Portalerca</cp:lastModifiedBy>
  <cp:revision>193</cp:revision>
  <cp:lastPrinted>2014-04-28T08:55:47Z</cp:lastPrinted>
  <dcterms:created xsi:type="dcterms:W3CDTF">2014-03-17T09:14:45Z</dcterms:created>
  <dcterms:modified xsi:type="dcterms:W3CDTF">2014-05-09T11:03:00Z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0x0101002E6F130A8E1B7448A00C3ABAED9480BF</vt:lpwstr>
  </property>
</Properties>
</file>