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56" r:id="rId2"/>
    <p:sldId id="258" r:id="rId3"/>
    <p:sldId id="265" r:id="rId4"/>
    <p:sldId id="261" r:id="rId5"/>
    <p:sldId id="262" r:id="rId6"/>
    <p:sldId id="263" r:id="rId7"/>
    <p:sldId id="264" r:id="rId8"/>
    <p:sldId id="257"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33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656396-D66D-42BF-9B3C-6DCA27D0D861}" type="datetimeFigureOut">
              <a:rPr lang="it-IT" smtClean="0"/>
              <a:t>17/06/2020</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059927-0EF2-4460-B5A8-F35BD14A89BE}" type="slidenum">
              <a:rPr lang="it-IT" smtClean="0"/>
              <a:t>‹N›</a:t>
            </a:fld>
            <a:endParaRPr lang="it-IT"/>
          </a:p>
        </p:txBody>
      </p:sp>
    </p:spTree>
    <p:extLst>
      <p:ext uri="{BB962C8B-B14F-4D97-AF65-F5344CB8AC3E}">
        <p14:creationId xmlns:p14="http://schemas.microsoft.com/office/powerpoint/2010/main" val="2686230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6059927-0EF2-4460-B5A8-F35BD14A89BE}" type="slidenum">
              <a:rPr lang="it-IT" smtClean="0"/>
              <a:t>2</a:t>
            </a:fld>
            <a:endParaRPr lang="it-IT"/>
          </a:p>
        </p:txBody>
      </p:sp>
    </p:spTree>
    <p:extLst>
      <p:ext uri="{BB962C8B-B14F-4D97-AF65-F5344CB8AC3E}">
        <p14:creationId xmlns:p14="http://schemas.microsoft.com/office/powerpoint/2010/main" val="40978958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6059927-0EF2-4460-B5A8-F35BD14A89BE}"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67113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14F0A725-7CD7-49DA-A2DC-2AA0C8120CE9}" type="datetimeFigureOut">
              <a:rPr lang="it-IT" smtClean="0"/>
              <a:t>17/06/2020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960DC4C3-2472-4E6F-853B-9F38DF91A709}" type="slidenum">
              <a:rPr lang="it-IT" smtClean="0"/>
              <a:t>‹N›</a:t>
            </a:fld>
            <a:endParaRPr lang="it-IT"/>
          </a:p>
        </p:txBody>
      </p:sp>
    </p:spTree>
    <p:extLst>
      <p:ext uri="{BB962C8B-B14F-4D97-AF65-F5344CB8AC3E}">
        <p14:creationId xmlns:p14="http://schemas.microsoft.com/office/powerpoint/2010/main" val="25137470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14F0A725-7CD7-49DA-A2DC-2AA0C8120CE9}" type="datetimeFigureOut">
              <a:rPr lang="it-IT" smtClean="0"/>
              <a:t>17/06/2020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960DC4C3-2472-4E6F-853B-9F38DF91A709}" type="slidenum">
              <a:rPr lang="it-IT" smtClean="0"/>
              <a:t>‹N›</a:t>
            </a:fld>
            <a:endParaRPr lang="it-IT"/>
          </a:p>
        </p:txBody>
      </p:sp>
    </p:spTree>
    <p:extLst>
      <p:ext uri="{BB962C8B-B14F-4D97-AF65-F5344CB8AC3E}">
        <p14:creationId xmlns:p14="http://schemas.microsoft.com/office/powerpoint/2010/main" val="23195892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14F0A725-7CD7-49DA-A2DC-2AA0C8120CE9}" type="datetimeFigureOut">
              <a:rPr lang="it-IT" smtClean="0"/>
              <a:t>17/06/2020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960DC4C3-2472-4E6F-853B-9F38DF91A709}" type="slidenum">
              <a:rPr lang="it-IT" smtClean="0"/>
              <a:t>‹N›</a:t>
            </a:fld>
            <a:endParaRPr lang="it-IT"/>
          </a:p>
        </p:txBody>
      </p:sp>
    </p:spTree>
    <p:extLst>
      <p:ext uri="{BB962C8B-B14F-4D97-AF65-F5344CB8AC3E}">
        <p14:creationId xmlns:p14="http://schemas.microsoft.com/office/powerpoint/2010/main" val="18181077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14F0A725-7CD7-49DA-A2DC-2AA0C8120CE9}" type="datetimeFigureOut">
              <a:rPr lang="it-IT" smtClean="0"/>
              <a:t>17/06/2020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960DC4C3-2472-4E6F-853B-9F38DF91A709}" type="slidenum">
              <a:rPr lang="it-IT" smtClean="0"/>
              <a:t>‹N›</a:t>
            </a:fld>
            <a:endParaRPr lang="it-IT"/>
          </a:p>
        </p:txBody>
      </p:sp>
    </p:spTree>
    <p:extLst>
      <p:ext uri="{BB962C8B-B14F-4D97-AF65-F5344CB8AC3E}">
        <p14:creationId xmlns:p14="http://schemas.microsoft.com/office/powerpoint/2010/main" val="2637270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14F0A725-7CD7-49DA-A2DC-2AA0C8120CE9}" type="datetimeFigureOut">
              <a:rPr lang="it-IT" smtClean="0"/>
              <a:t>17/06/2020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960DC4C3-2472-4E6F-853B-9F38DF91A709}" type="slidenum">
              <a:rPr lang="it-IT" smtClean="0"/>
              <a:t>‹N›</a:t>
            </a:fld>
            <a:endParaRPr lang="it-IT"/>
          </a:p>
        </p:txBody>
      </p:sp>
    </p:spTree>
    <p:extLst>
      <p:ext uri="{BB962C8B-B14F-4D97-AF65-F5344CB8AC3E}">
        <p14:creationId xmlns:p14="http://schemas.microsoft.com/office/powerpoint/2010/main" val="3159031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14F0A725-7CD7-49DA-A2DC-2AA0C8120CE9}" type="datetimeFigureOut">
              <a:rPr lang="it-IT" smtClean="0"/>
              <a:t>17/06/2020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960DC4C3-2472-4E6F-853B-9F38DF91A709}" type="slidenum">
              <a:rPr lang="it-IT" smtClean="0"/>
              <a:t>‹N›</a:t>
            </a:fld>
            <a:endParaRPr lang="it-IT"/>
          </a:p>
        </p:txBody>
      </p:sp>
    </p:spTree>
    <p:extLst>
      <p:ext uri="{BB962C8B-B14F-4D97-AF65-F5344CB8AC3E}">
        <p14:creationId xmlns:p14="http://schemas.microsoft.com/office/powerpoint/2010/main" val="3783620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14F0A725-7CD7-49DA-A2DC-2AA0C8120CE9}" type="datetimeFigureOut">
              <a:rPr lang="it-IT" smtClean="0"/>
              <a:t>17/06/2020</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960DC4C3-2472-4E6F-853B-9F38DF91A709}" type="slidenum">
              <a:rPr lang="it-IT" smtClean="0"/>
              <a:t>‹N›</a:t>
            </a:fld>
            <a:endParaRPr lang="it-IT"/>
          </a:p>
        </p:txBody>
      </p:sp>
    </p:spTree>
    <p:extLst>
      <p:ext uri="{BB962C8B-B14F-4D97-AF65-F5344CB8AC3E}">
        <p14:creationId xmlns:p14="http://schemas.microsoft.com/office/powerpoint/2010/main" val="3597728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14F0A725-7CD7-49DA-A2DC-2AA0C8120CE9}" type="datetimeFigureOut">
              <a:rPr lang="it-IT" smtClean="0"/>
              <a:t>17/06/2020</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960DC4C3-2472-4E6F-853B-9F38DF91A709}" type="slidenum">
              <a:rPr lang="it-IT" smtClean="0"/>
              <a:t>‹N›</a:t>
            </a:fld>
            <a:endParaRPr lang="it-IT"/>
          </a:p>
        </p:txBody>
      </p:sp>
    </p:spTree>
    <p:extLst>
      <p:ext uri="{BB962C8B-B14F-4D97-AF65-F5344CB8AC3E}">
        <p14:creationId xmlns:p14="http://schemas.microsoft.com/office/powerpoint/2010/main" val="5777236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F0A725-7CD7-49DA-A2DC-2AA0C8120CE9}" type="datetimeFigureOut">
              <a:rPr lang="it-IT" smtClean="0"/>
              <a:t>17/06/2020</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960DC4C3-2472-4E6F-853B-9F38DF91A709}" type="slidenum">
              <a:rPr lang="it-IT" smtClean="0"/>
              <a:t>‹N›</a:t>
            </a:fld>
            <a:endParaRPr lang="it-IT"/>
          </a:p>
        </p:txBody>
      </p:sp>
    </p:spTree>
    <p:extLst>
      <p:ext uri="{BB962C8B-B14F-4D97-AF65-F5344CB8AC3E}">
        <p14:creationId xmlns:p14="http://schemas.microsoft.com/office/powerpoint/2010/main" val="14673191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14F0A725-7CD7-49DA-A2DC-2AA0C8120CE9}" type="datetimeFigureOut">
              <a:rPr lang="it-IT" smtClean="0"/>
              <a:t>17/06/2020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960DC4C3-2472-4E6F-853B-9F38DF91A709}" type="slidenum">
              <a:rPr lang="it-IT" smtClean="0"/>
              <a:t>‹N›</a:t>
            </a:fld>
            <a:endParaRPr lang="it-IT"/>
          </a:p>
        </p:txBody>
      </p:sp>
    </p:spTree>
    <p:extLst>
      <p:ext uri="{BB962C8B-B14F-4D97-AF65-F5344CB8AC3E}">
        <p14:creationId xmlns:p14="http://schemas.microsoft.com/office/powerpoint/2010/main" val="3476205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14F0A725-7CD7-49DA-A2DC-2AA0C8120CE9}" type="datetimeFigureOut">
              <a:rPr lang="it-IT" smtClean="0"/>
              <a:t>17/06/2020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960DC4C3-2472-4E6F-853B-9F38DF91A709}" type="slidenum">
              <a:rPr lang="it-IT" smtClean="0"/>
              <a:t>‹N›</a:t>
            </a:fld>
            <a:endParaRPr lang="it-IT"/>
          </a:p>
        </p:txBody>
      </p:sp>
    </p:spTree>
    <p:extLst>
      <p:ext uri="{BB962C8B-B14F-4D97-AF65-F5344CB8AC3E}">
        <p14:creationId xmlns:p14="http://schemas.microsoft.com/office/powerpoint/2010/main" val="2063369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F0A725-7CD7-49DA-A2DC-2AA0C8120CE9}" type="datetimeFigureOut">
              <a:rPr lang="it-IT" smtClean="0"/>
              <a:t>17/06/2020</a:t>
            </a:fld>
            <a:endParaRPr lang="it-IT"/>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0DC4C3-2472-4E6F-853B-9F38DF91A709}" type="slidenum">
              <a:rPr lang="it-IT" smtClean="0"/>
              <a:t>‹N›</a:t>
            </a:fld>
            <a:endParaRPr lang="it-IT"/>
          </a:p>
        </p:txBody>
      </p:sp>
    </p:spTree>
    <p:extLst>
      <p:ext uri="{BB962C8B-B14F-4D97-AF65-F5344CB8AC3E}">
        <p14:creationId xmlns:p14="http://schemas.microsoft.com/office/powerpoint/2010/main" val="4358461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globalinsurancelaw.com/" TargetMode="External"/><Relationship Id="rId7"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lnx.btglegal.it/it/home/"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hyperlink" Target="http://lnx.btglegal.it/it/hom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hyperlink" Target="http://lnx.btglegal.it/it/home/" TargetMode="Externa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hyperlink" Target="http://lnx.btglegal.it/it/home/" TargetMode="External"/><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hyperlink" Target="http://lnx.btglegal.it/it/home/"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hyperlink" Target="http://lnx.btglegal.it/it/home/"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hyperlink" Target="http://lnx.btglegal.it/it/home/"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2.png"/><Relationship Id="rId2" Type="http://schemas.openxmlformats.org/officeDocument/2006/relationships/image" Target="../media/image9.jpg"/><Relationship Id="rId1" Type="http://schemas.openxmlformats.org/officeDocument/2006/relationships/slideLayout" Target="../slideLayouts/slideLayout2.xml"/><Relationship Id="rId6" Type="http://schemas.openxmlformats.org/officeDocument/2006/relationships/hyperlink" Target="https://www.globalinsurancelaw.com/" TargetMode="External"/><Relationship Id="rId5" Type="http://schemas.openxmlformats.org/officeDocument/2006/relationships/image" Target="../media/image4.jpeg"/><Relationship Id="rId4" Type="http://schemas.openxmlformats.org/officeDocument/2006/relationships/hyperlink" Target="http://lnx.btglegal.it/it/hom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6000"/>
            <a:lum/>
          </a:blip>
          <a:srcRect/>
          <a:stretch>
            <a:fillRect l="-1000" r="-1000"/>
          </a:stretch>
        </a:blipFill>
        <a:effectLst/>
      </p:bgPr>
    </p:bg>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90AD16B1-6139-4856-A296-C12C0C82BE21}"/>
              </a:ext>
            </a:extLst>
          </p:cNvPr>
          <p:cNvSpPr>
            <a:spLocks noGrp="1"/>
          </p:cNvSpPr>
          <p:nvPr>
            <p:ph type="ctrTitle"/>
          </p:nvPr>
        </p:nvSpPr>
        <p:spPr>
          <a:xfrm>
            <a:off x="1171575" y="2171699"/>
            <a:ext cx="9782175" cy="1338263"/>
          </a:xfrm>
        </p:spPr>
        <p:txBody>
          <a:bodyPr>
            <a:noAutofit/>
          </a:bodyPr>
          <a:lstStyle/>
          <a:p>
            <a:pPr algn="l"/>
            <a:r>
              <a:rPr lang="it-IT" sz="3700" b="1" i="1" dirty="0">
                <a:solidFill>
                  <a:srgbClr val="C00000"/>
                </a:solidFill>
                <a:latin typeface="Sansation" panose="02000000000000000000" pitchFamily="2" charset="0"/>
              </a:rPr>
              <a:t>Panoramica di alcune clausole del mercato </a:t>
            </a:r>
            <a:br>
              <a:rPr lang="it-IT" sz="3700" b="1" i="1" dirty="0">
                <a:solidFill>
                  <a:srgbClr val="C00000"/>
                </a:solidFill>
                <a:latin typeface="Sansation" panose="02000000000000000000" pitchFamily="2" charset="0"/>
              </a:rPr>
            </a:br>
            <a:r>
              <a:rPr lang="it-IT" sz="3700" b="1" i="1" dirty="0">
                <a:solidFill>
                  <a:srgbClr val="C00000"/>
                </a:solidFill>
                <a:latin typeface="Sansation" panose="02000000000000000000" pitchFamily="2" charset="0"/>
              </a:rPr>
              <a:t>Cyber Insurance che stanno facendo discutere </a:t>
            </a:r>
          </a:p>
        </p:txBody>
      </p:sp>
      <p:pic>
        <p:nvPicPr>
          <p:cNvPr id="8" name="Segnaposto contenuto 3">
            <a:hlinkClick r:id="rId3"/>
            <a:extLst>
              <a:ext uri="{FF2B5EF4-FFF2-40B4-BE49-F238E27FC236}">
                <a16:creationId xmlns:a16="http://schemas.microsoft.com/office/drawing/2014/main" id="{14146A9C-A200-4E14-ACDC-F20550F309CE}"/>
              </a:ext>
            </a:extLst>
          </p:cNvPr>
          <p:cNvPicPr>
            <a:picLocks noChangeAspect="1"/>
          </p:cNvPicPr>
          <p:nvPr/>
        </p:nvPicPr>
        <p:blipFill>
          <a:blip r:embed="rId4" cstate="print">
            <a:extLst>
              <a:ext uri="{28A0092B-C50C-407E-A947-70E740481C1C}">
                <a14:useLocalDpi xmlns:a14="http://schemas.microsoft.com/office/drawing/2010/main" val="0"/>
              </a:ext>
            </a:extLst>
          </a:blip>
          <a:srcRect t="22923" b="29727"/>
          <a:stretch>
            <a:fillRect/>
          </a:stretch>
        </p:blipFill>
        <p:spPr bwMode="auto">
          <a:xfrm>
            <a:off x="0" y="6097300"/>
            <a:ext cx="2557191" cy="760700"/>
          </a:xfrm>
          <a:prstGeom prst="rect">
            <a:avLst/>
          </a:prstGeom>
          <a:solidFill>
            <a:schemeClr val="bg1"/>
          </a:solidFill>
          <a:ln>
            <a:noFill/>
          </a:ln>
          <a:effectLst/>
        </p:spPr>
      </p:pic>
      <p:pic>
        <p:nvPicPr>
          <p:cNvPr id="6" name="Picture 4">
            <a:extLst>
              <a:ext uri="{FF2B5EF4-FFF2-40B4-BE49-F238E27FC236}">
                <a16:creationId xmlns:a16="http://schemas.microsoft.com/office/drawing/2014/main" id="{F8742794-7621-4739-B2F2-EC6E2C6DAB67}"/>
              </a:ext>
            </a:extLst>
          </p:cNvPr>
          <p:cNvPicPr>
            <a:picLocks noChangeAspect="1"/>
          </p:cNvPicPr>
          <p:nvPr/>
        </p:nvPicPr>
        <p:blipFill>
          <a:blip r:embed="rId5"/>
          <a:stretch>
            <a:fillRect/>
          </a:stretch>
        </p:blipFill>
        <p:spPr>
          <a:xfrm>
            <a:off x="-1" y="0"/>
            <a:ext cx="2382839" cy="1238866"/>
          </a:xfrm>
          <a:prstGeom prst="rect">
            <a:avLst/>
          </a:prstGeom>
        </p:spPr>
      </p:pic>
      <p:pic>
        <p:nvPicPr>
          <p:cNvPr id="7" name="Immagine 6" descr="Immagine che contiene clipart&#10;&#10;Descrizione generata con affidabilità molto elevata">
            <a:hlinkClick r:id="rId6"/>
            <a:extLst>
              <a:ext uri="{FF2B5EF4-FFF2-40B4-BE49-F238E27FC236}">
                <a16:creationId xmlns:a16="http://schemas.microsoft.com/office/drawing/2014/main" id="{C701965A-1987-4827-B39F-BB41566B3B4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469959" y="0"/>
            <a:ext cx="2722041" cy="666750"/>
          </a:xfrm>
          <a:prstGeom prst="rect">
            <a:avLst/>
          </a:prstGeom>
        </p:spPr>
      </p:pic>
      <p:sp>
        <p:nvSpPr>
          <p:cNvPr id="9" name="Rettangolo 8">
            <a:extLst>
              <a:ext uri="{FF2B5EF4-FFF2-40B4-BE49-F238E27FC236}">
                <a16:creationId xmlns:a16="http://schemas.microsoft.com/office/drawing/2014/main" id="{E3F4F487-8A46-4377-BFC8-A736127A2CBB}"/>
              </a:ext>
            </a:extLst>
          </p:cNvPr>
          <p:cNvSpPr/>
          <p:nvPr/>
        </p:nvSpPr>
        <p:spPr>
          <a:xfrm>
            <a:off x="3400426" y="5600700"/>
            <a:ext cx="4917664" cy="1246495"/>
          </a:xfrm>
          <a:prstGeom prst="rect">
            <a:avLst/>
          </a:prstGeom>
        </p:spPr>
        <p:txBody>
          <a:bodyPr wrap="square">
            <a:spAutoFit/>
          </a:bodyPr>
          <a:lstStyle/>
          <a:p>
            <a:pPr algn="ctr"/>
            <a:r>
              <a:rPr lang="en-GB" sz="2500" dirty="0">
                <a:latin typeface="Arial Rounded MT Bold" panose="020F0704030504030204" pitchFamily="34" charset="0"/>
              </a:rPr>
              <a:t>ANIA Webinar 11 </a:t>
            </a:r>
            <a:r>
              <a:rPr lang="en-GB" sz="2500" dirty="0" err="1">
                <a:latin typeface="Arial Rounded MT Bold" panose="020F0704030504030204" pitchFamily="34" charset="0"/>
              </a:rPr>
              <a:t>Giugno</a:t>
            </a:r>
            <a:r>
              <a:rPr lang="en-GB" sz="2500" dirty="0">
                <a:latin typeface="Arial Rounded MT Bold" panose="020F0704030504030204" pitchFamily="34" charset="0"/>
              </a:rPr>
              <a:t> 2020</a:t>
            </a:r>
          </a:p>
          <a:p>
            <a:pPr algn="ctr"/>
            <a:r>
              <a:rPr lang="en-GB" sz="2500" dirty="0">
                <a:latin typeface="Arial Rounded MT Bold" panose="020F0704030504030204" pitchFamily="34" charset="0"/>
              </a:rPr>
              <a:t>Avv. Giorgio Grasso, PhD</a:t>
            </a:r>
          </a:p>
          <a:p>
            <a:pPr algn="ctr"/>
            <a:r>
              <a:rPr lang="en-GB" sz="2500" dirty="0">
                <a:latin typeface="Arial Rounded MT Bold" panose="020F0704030504030204" pitchFamily="34" charset="0"/>
              </a:rPr>
              <a:t>BTG LEGAL</a:t>
            </a:r>
          </a:p>
        </p:txBody>
      </p:sp>
    </p:spTree>
    <p:extLst>
      <p:ext uri="{BB962C8B-B14F-4D97-AF65-F5344CB8AC3E}">
        <p14:creationId xmlns:p14="http://schemas.microsoft.com/office/powerpoint/2010/main" val="25669701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1000"/>
            <a:lum/>
          </a:blip>
          <a:srcRect/>
          <a:stretch>
            <a:fillRect t="-7000" b="-7000"/>
          </a:stretch>
        </a:blipFill>
        <a:effectLst/>
      </p:bgPr>
    </p:bg>
    <p:spTree>
      <p:nvGrpSpPr>
        <p:cNvPr id="1" name=""/>
        <p:cNvGrpSpPr/>
        <p:nvPr/>
      </p:nvGrpSpPr>
      <p:grpSpPr>
        <a:xfrm>
          <a:off x="0" y="0"/>
          <a:ext cx="0" cy="0"/>
          <a:chOff x="0" y="0"/>
          <a:chExt cx="0" cy="0"/>
        </a:xfrm>
      </p:grpSpPr>
      <p:sp>
        <p:nvSpPr>
          <p:cNvPr id="11" name="TextBox 1">
            <a:extLst>
              <a:ext uri="{FF2B5EF4-FFF2-40B4-BE49-F238E27FC236}">
                <a16:creationId xmlns:a16="http://schemas.microsoft.com/office/drawing/2014/main" id="{1B99248B-83A2-43ED-8665-7A2058A4791F}"/>
              </a:ext>
            </a:extLst>
          </p:cNvPr>
          <p:cNvSpPr txBox="1"/>
          <p:nvPr/>
        </p:nvSpPr>
        <p:spPr>
          <a:xfrm>
            <a:off x="510581" y="823143"/>
            <a:ext cx="6109252" cy="584775"/>
          </a:xfrm>
          <a:prstGeom prst="rect">
            <a:avLst/>
          </a:prstGeom>
          <a:noFill/>
        </p:spPr>
        <p:txBody>
          <a:bodyPr wrap="square" rtlCol="0">
            <a:spAutoFit/>
          </a:bodyPr>
          <a:lstStyle/>
          <a:p>
            <a:r>
              <a:rPr lang="en-US" sz="3200" b="1" dirty="0">
                <a:solidFill>
                  <a:srgbClr val="002060"/>
                </a:solidFill>
                <a:latin typeface="Calibri" panose="020F0502020204030204" pitchFamily="34" charset="0"/>
                <a:cs typeface="Calibri" panose="020F0502020204030204" pitchFamily="34" charset="0"/>
              </a:rPr>
              <a:t>CYBER EXTORTION : È LECITA?</a:t>
            </a:r>
          </a:p>
        </p:txBody>
      </p:sp>
      <p:sp>
        <p:nvSpPr>
          <p:cNvPr id="12" name="TextBox 2">
            <a:extLst>
              <a:ext uri="{FF2B5EF4-FFF2-40B4-BE49-F238E27FC236}">
                <a16:creationId xmlns:a16="http://schemas.microsoft.com/office/drawing/2014/main" id="{E9FC5956-EE8F-49F3-A18A-A075CC6EEC9B}"/>
              </a:ext>
            </a:extLst>
          </p:cNvPr>
          <p:cNvSpPr txBox="1"/>
          <p:nvPr/>
        </p:nvSpPr>
        <p:spPr>
          <a:xfrm>
            <a:off x="510581" y="2225998"/>
            <a:ext cx="10652719" cy="4492064"/>
          </a:xfrm>
          <a:prstGeom prst="rect">
            <a:avLst/>
          </a:prstGeom>
          <a:noFill/>
        </p:spPr>
        <p:txBody>
          <a:bodyPr wrap="square" rtlCol="0">
            <a:spAutoFit/>
          </a:bodyPr>
          <a:lstStyle/>
          <a:p>
            <a:pPr lvl="0" algn="just" defTabSz="914400">
              <a:lnSpc>
                <a:spcPts val="3500"/>
              </a:lnSpc>
            </a:pPr>
            <a:r>
              <a:rPr kumimoji="0" lang="it-IT" sz="3300" i="1" u="none" strike="noStrike" kern="0" cap="none" spc="0" normalizeH="0" baseline="0" noProof="0" dirty="0">
                <a:ln>
                  <a:noFill/>
                </a:ln>
                <a:solidFill>
                  <a:srgbClr val="002060"/>
                </a:solidFill>
                <a:effectLst/>
                <a:uLnTx/>
                <a:uFillTx/>
              </a:rPr>
              <a:t>Rimborso delle somme pagate dall’Assicurato a soggetti terzi per prevenire o porre fine a una minaccia alla sicurezza dei Sistemi Informatici inclusi gli onorari professionali di consulenti esterni incaricati di indagare sulla fondatezza della minaccia.</a:t>
            </a:r>
            <a:r>
              <a:rPr lang="en-US" sz="3300" kern="0" dirty="0">
                <a:solidFill>
                  <a:srgbClr val="C00000"/>
                </a:solidFill>
              </a:rPr>
              <a:t> [</a:t>
            </a:r>
            <a:r>
              <a:rPr lang="en-US" sz="3300" kern="0" dirty="0" err="1">
                <a:solidFill>
                  <a:srgbClr val="C00000"/>
                </a:solidFill>
              </a:rPr>
              <a:t>Esempio</a:t>
            </a:r>
            <a:r>
              <a:rPr lang="en-US" sz="3300" kern="0" dirty="0">
                <a:solidFill>
                  <a:srgbClr val="C00000"/>
                </a:solidFill>
              </a:rPr>
              <a:t>]</a:t>
            </a:r>
          </a:p>
          <a:p>
            <a:pPr lvl="0" algn="just" defTabSz="914400">
              <a:lnSpc>
                <a:spcPts val="3500"/>
              </a:lnSpc>
            </a:pPr>
            <a:endParaRPr kumimoji="0" lang="en-US" sz="3300" i="1" u="none" strike="noStrike" kern="0" cap="none" spc="0" normalizeH="0" baseline="0" noProof="0" dirty="0">
              <a:ln>
                <a:noFill/>
              </a:ln>
              <a:solidFill>
                <a:srgbClr val="C00000"/>
              </a:solidFill>
              <a:effectLst/>
              <a:uLnTx/>
              <a:uFillTx/>
            </a:endParaRPr>
          </a:p>
          <a:p>
            <a:pPr lvl="0" algn="r" defTabSz="914400">
              <a:lnSpc>
                <a:spcPts val="3500"/>
              </a:lnSpc>
            </a:pPr>
            <a:r>
              <a:rPr lang="it-IT" sz="3300" i="1" kern="0" dirty="0">
                <a:solidFill>
                  <a:srgbClr val="C00000"/>
                </a:solidFill>
                <a:effectLst>
                  <a:outerShdw blurRad="38100" dist="38100" dir="2700000" algn="tl">
                    <a:srgbClr val="000000">
                      <a:alpha val="43137"/>
                    </a:srgbClr>
                  </a:outerShdw>
                </a:effectLst>
              </a:rPr>
              <a:t>Dubbi:</a:t>
            </a:r>
          </a:p>
          <a:p>
            <a:pPr lvl="0" algn="r" defTabSz="914400">
              <a:lnSpc>
                <a:spcPts val="3500"/>
              </a:lnSpc>
            </a:pPr>
            <a:r>
              <a:rPr lang="it-IT" sz="3300" i="1" kern="0" dirty="0">
                <a:solidFill>
                  <a:srgbClr val="C00000"/>
                </a:solidFill>
                <a:effectLst>
                  <a:outerShdw blurRad="38100" dist="38100" dir="2700000" algn="tl">
                    <a:srgbClr val="000000">
                      <a:alpha val="43137"/>
                    </a:srgbClr>
                  </a:outerShdw>
                </a:effectLst>
              </a:rPr>
              <a:t>Art. 2 </a:t>
            </a:r>
            <a:r>
              <a:rPr lang="it-IT" sz="3300" i="1" kern="0" dirty="0" err="1">
                <a:solidFill>
                  <a:srgbClr val="C00000"/>
                </a:solidFill>
                <a:effectLst>
                  <a:outerShdw blurRad="38100" dist="38100" dir="2700000" algn="tl">
                    <a:srgbClr val="000000">
                      <a:alpha val="43137"/>
                    </a:srgbClr>
                  </a:outerShdw>
                </a:effectLst>
              </a:rPr>
              <a:t>d.l.</a:t>
            </a:r>
            <a:r>
              <a:rPr lang="it-IT" sz="3300" i="1" kern="0" dirty="0">
                <a:solidFill>
                  <a:srgbClr val="C00000"/>
                </a:solidFill>
                <a:effectLst>
                  <a:outerShdw blurRad="38100" dist="38100" dir="2700000" algn="tl">
                    <a:srgbClr val="000000">
                      <a:alpha val="43137"/>
                    </a:srgbClr>
                  </a:outerShdw>
                </a:effectLst>
              </a:rPr>
              <a:t> n. 8/1991 </a:t>
            </a:r>
            <a:r>
              <a:rPr lang="it-IT" sz="3300" i="1" kern="0" dirty="0" err="1">
                <a:solidFill>
                  <a:srgbClr val="C00000"/>
                </a:solidFill>
                <a:effectLst>
                  <a:outerShdw blurRad="38100" dist="38100" dir="2700000" algn="tl">
                    <a:srgbClr val="000000">
                      <a:alpha val="43137"/>
                    </a:srgbClr>
                  </a:outerShdw>
                </a:effectLst>
              </a:rPr>
              <a:t>conv</a:t>
            </a:r>
            <a:r>
              <a:rPr lang="it-IT" sz="3300" i="1" kern="0" dirty="0">
                <a:solidFill>
                  <a:srgbClr val="C00000"/>
                </a:solidFill>
                <a:effectLst>
                  <a:outerShdw blurRad="38100" dist="38100" dir="2700000" algn="tl">
                    <a:srgbClr val="000000">
                      <a:alpha val="43137"/>
                    </a:srgbClr>
                  </a:outerShdw>
                </a:effectLst>
              </a:rPr>
              <a:t>. L. 82/1991</a:t>
            </a:r>
          </a:p>
          <a:p>
            <a:pPr lvl="0" algn="r" defTabSz="914400">
              <a:lnSpc>
                <a:spcPts val="3500"/>
              </a:lnSpc>
            </a:pPr>
            <a:r>
              <a:rPr lang="it-IT" sz="3300" i="1" kern="0" dirty="0">
                <a:solidFill>
                  <a:srgbClr val="C00000"/>
                </a:solidFill>
                <a:effectLst>
                  <a:outerShdw blurRad="38100" dist="38100" dir="2700000" algn="tl">
                    <a:srgbClr val="000000">
                      <a:alpha val="43137"/>
                    </a:srgbClr>
                  </a:outerShdw>
                </a:effectLst>
              </a:rPr>
              <a:t>Art. 12 CAP (Operazioni vietate)</a:t>
            </a:r>
            <a:endParaRPr kumimoji="0" lang="it-IT" sz="3300" i="1" u="none" strike="noStrike" kern="0" cap="none" spc="0" normalizeH="0" baseline="0" noProof="0" dirty="0">
              <a:ln>
                <a:noFill/>
              </a:ln>
              <a:solidFill>
                <a:srgbClr val="C00000"/>
              </a:solidFill>
              <a:effectLst>
                <a:outerShdw blurRad="38100" dist="38100" dir="2700000" algn="tl">
                  <a:srgbClr val="000000">
                    <a:alpha val="43137"/>
                  </a:srgbClr>
                </a:outerShdw>
              </a:effectLst>
              <a:uLnTx/>
              <a:uFillTx/>
            </a:endParaRPr>
          </a:p>
          <a:p>
            <a:pPr marR="0" lvl="0" algn="just" defTabSz="914400" eaLnBrk="1" fontAlgn="auto" latinLnBrk="0" hangingPunct="1">
              <a:lnSpc>
                <a:spcPts val="2880"/>
              </a:lnSpc>
              <a:spcBef>
                <a:spcPts val="0"/>
              </a:spcBef>
              <a:spcAft>
                <a:spcPts val="0"/>
              </a:spcAft>
              <a:buClrTx/>
              <a:buSzTx/>
              <a:tabLst/>
              <a:defRPr/>
            </a:pPr>
            <a:endParaRPr kumimoji="0" lang="en-US" sz="2400" b="0" i="0" u="none" strike="noStrike" kern="0" cap="none" spc="0" normalizeH="0" baseline="0" noProof="0" dirty="0">
              <a:ln>
                <a:noFill/>
              </a:ln>
              <a:solidFill>
                <a:srgbClr val="C00000"/>
              </a:solidFill>
              <a:effectLst/>
              <a:uLnTx/>
              <a:uFillTx/>
            </a:endParaRPr>
          </a:p>
        </p:txBody>
      </p:sp>
      <p:pic>
        <p:nvPicPr>
          <p:cNvPr id="13" name="Immagine 12" descr="Immagine che contiene clipart&#10;&#10;Descrizione generata con affidabilità molto elevata">
            <a:hlinkClick r:id="rId4"/>
            <a:extLst>
              <a:ext uri="{FF2B5EF4-FFF2-40B4-BE49-F238E27FC236}">
                <a16:creationId xmlns:a16="http://schemas.microsoft.com/office/drawing/2014/main" id="{4827463C-C1B2-4AC4-98BE-B9E91F8775C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47123"/>
          <a:stretch/>
        </p:blipFill>
        <p:spPr>
          <a:xfrm>
            <a:off x="10032016" y="0"/>
            <a:ext cx="2183055" cy="282746"/>
          </a:xfrm>
          <a:prstGeom prst="rect">
            <a:avLst/>
          </a:prstGeom>
          <a:gradFill flip="none" rotWithShape="1">
            <a:gsLst>
              <a:gs pos="0">
                <a:schemeClr val="accent5">
                  <a:lumMod val="89000"/>
                </a:schemeClr>
              </a:gs>
              <a:gs pos="100000">
                <a:schemeClr val="accent5">
                  <a:lumMod val="89000"/>
                </a:schemeClr>
              </a:gs>
              <a:gs pos="69000">
                <a:schemeClr val="accent5">
                  <a:lumMod val="75000"/>
                </a:schemeClr>
              </a:gs>
              <a:gs pos="97000">
                <a:schemeClr val="accent5">
                  <a:lumMod val="70000"/>
                </a:schemeClr>
              </a:gs>
            </a:gsLst>
            <a:lin ang="2700000" scaled="1"/>
            <a:tileRect/>
          </a:gradFill>
        </p:spPr>
      </p:pic>
    </p:spTree>
    <p:extLst>
      <p:ext uri="{BB962C8B-B14F-4D97-AF65-F5344CB8AC3E}">
        <p14:creationId xmlns:p14="http://schemas.microsoft.com/office/powerpoint/2010/main" val="5824136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DDDFA5BD-97DE-4C27-A868-C048D02CCB41}"/>
              </a:ext>
            </a:extLst>
          </p:cNvPr>
          <p:cNvPicPr>
            <a:picLocks noChangeAspect="1"/>
          </p:cNvPicPr>
          <p:nvPr/>
        </p:nvPicPr>
        <p:blipFill rotWithShape="1">
          <a:blip r:embed="rId3">
            <a:extLst>
              <a:ext uri="{28A0092B-C50C-407E-A947-70E740481C1C}">
                <a14:useLocalDpi xmlns:a14="http://schemas.microsoft.com/office/drawing/2010/main" val="0"/>
              </a:ext>
            </a:extLst>
          </a:blip>
          <a:srcRect l="3146" t="2468" r="6542" b="5405"/>
          <a:stretch/>
        </p:blipFill>
        <p:spPr>
          <a:xfrm>
            <a:off x="8338930" y="3428999"/>
            <a:ext cx="3814346" cy="3339547"/>
          </a:xfrm>
          <a:prstGeom prst="rect">
            <a:avLst/>
          </a:prstGeom>
        </p:spPr>
      </p:pic>
      <p:pic>
        <p:nvPicPr>
          <p:cNvPr id="2" name="Immagine 1">
            <a:extLst>
              <a:ext uri="{FF2B5EF4-FFF2-40B4-BE49-F238E27FC236}">
                <a16:creationId xmlns:a16="http://schemas.microsoft.com/office/drawing/2014/main" id="{7F080B2D-BD0B-4FFC-9FFD-D0A74D2FCBBD}"/>
              </a:ext>
            </a:extLst>
          </p:cNvPr>
          <p:cNvPicPr>
            <a:picLocks noChangeAspect="1"/>
          </p:cNvPicPr>
          <p:nvPr/>
        </p:nvPicPr>
        <p:blipFill rotWithShape="1">
          <a:blip r:embed="rId4"/>
          <a:srcRect t="5855" b="4913"/>
          <a:stretch/>
        </p:blipFill>
        <p:spPr>
          <a:xfrm>
            <a:off x="6450759" y="0"/>
            <a:ext cx="5632944" cy="2355574"/>
          </a:xfrm>
          <a:prstGeom prst="ellipse">
            <a:avLst/>
          </a:prstGeom>
          <a:ln>
            <a:noFill/>
          </a:ln>
          <a:effectLst>
            <a:softEdge rad="112500"/>
          </a:effectLst>
        </p:spPr>
      </p:pic>
      <p:sp>
        <p:nvSpPr>
          <p:cNvPr id="11" name="TextBox 1">
            <a:extLst>
              <a:ext uri="{FF2B5EF4-FFF2-40B4-BE49-F238E27FC236}">
                <a16:creationId xmlns:a16="http://schemas.microsoft.com/office/drawing/2014/main" id="{1B99248B-83A2-43ED-8665-7A2058A4791F}"/>
              </a:ext>
            </a:extLst>
          </p:cNvPr>
          <p:cNvSpPr txBox="1"/>
          <p:nvPr/>
        </p:nvSpPr>
        <p:spPr>
          <a:xfrm>
            <a:off x="510581" y="773448"/>
            <a:ext cx="6109252"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ISTRUZIONE FRAUDOLENTA</a:t>
            </a:r>
          </a:p>
        </p:txBody>
      </p:sp>
      <p:sp>
        <p:nvSpPr>
          <p:cNvPr id="12" name="TextBox 2">
            <a:extLst>
              <a:ext uri="{FF2B5EF4-FFF2-40B4-BE49-F238E27FC236}">
                <a16:creationId xmlns:a16="http://schemas.microsoft.com/office/drawing/2014/main" id="{E9FC5956-EE8F-49F3-A18A-A075CC6EEC9B}"/>
              </a:ext>
            </a:extLst>
          </p:cNvPr>
          <p:cNvSpPr txBox="1"/>
          <p:nvPr/>
        </p:nvSpPr>
        <p:spPr>
          <a:xfrm>
            <a:off x="347871" y="1462490"/>
            <a:ext cx="7991059" cy="5478423"/>
          </a:xfrm>
          <a:prstGeom prst="rect">
            <a:avLst/>
          </a:prstGeom>
          <a:noFill/>
        </p:spPr>
        <p:txBody>
          <a:bodyPr wrap="square" rtlCol="0">
            <a:spAutoFit/>
          </a:bodyPr>
          <a:lstStyle/>
          <a:p>
            <a:pPr lvl="0" algn="just" defTabSz="914400">
              <a:lnSpc>
                <a:spcPts val="3400"/>
              </a:lnSpc>
            </a:pPr>
            <a:r>
              <a:rPr lang="it-IT" sz="3200" i="1" kern="0" dirty="0">
                <a:solidFill>
                  <a:srgbClr val="002060"/>
                </a:solidFill>
              </a:rPr>
              <a:t>Perdite Pecuniarie Dirette derivanti dalla sottrazione di fondi del Contraente a seguito di un Attacco Hacker al Sistema Informatico dello stesso da parte di un Soggetto Terzo in conseguenza del quale vengano impartite </a:t>
            </a:r>
            <a:r>
              <a:rPr lang="it-IT" sz="3200" b="1" i="1" kern="0" dirty="0">
                <a:solidFill>
                  <a:srgbClr val="002060"/>
                </a:solidFill>
              </a:rPr>
              <a:t>Istruzioni Elettroniche fraudolente apparentemente provenienti dal Contraente</a:t>
            </a:r>
            <a:r>
              <a:rPr lang="it-IT" sz="3200" i="1" kern="0" dirty="0">
                <a:solidFill>
                  <a:srgbClr val="002060"/>
                </a:solidFill>
              </a:rPr>
              <a:t> o </a:t>
            </a:r>
            <a:r>
              <a:rPr lang="it-IT" sz="3200" b="1" i="1" kern="0" dirty="0">
                <a:solidFill>
                  <a:srgbClr val="002060"/>
                </a:solidFill>
              </a:rPr>
              <a:t>da una persona o organizzazione autorizzata </a:t>
            </a:r>
            <a:r>
              <a:rPr lang="it-IT" sz="3200" i="1" kern="0" dirty="0">
                <a:solidFill>
                  <a:srgbClr val="002060"/>
                </a:solidFill>
              </a:rPr>
              <a:t>dal Contraente e dirette a ottenere l’addebito, il trasferimento, il pagamento o la consegna di fondi dal Conto di Pagamento da parte dell’istituto finanziario.</a:t>
            </a:r>
            <a:r>
              <a:rPr kumimoji="0" lang="en-US" sz="3200" b="0" i="0" u="none" strike="noStrike" kern="0" cap="none" spc="0" normalizeH="0" baseline="0" noProof="0" dirty="0">
                <a:ln>
                  <a:noFill/>
                </a:ln>
                <a:solidFill>
                  <a:srgbClr val="C00000"/>
                </a:solidFill>
                <a:effectLst/>
                <a:uLnTx/>
                <a:uFillTx/>
                <a:latin typeface="Calibri" panose="020F0502020204030204"/>
                <a:ea typeface="+mn-ea"/>
                <a:cs typeface="+mn-cs"/>
              </a:rPr>
              <a:t> [</a:t>
            </a:r>
            <a:r>
              <a:rPr kumimoji="0" lang="en-US" sz="3200" b="0" i="0" u="none" strike="noStrike" kern="0" cap="none" spc="0" normalizeH="0" baseline="0" noProof="0" dirty="0" err="1">
                <a:ln>
                  <a:noFill/>
                </a:ln>
                <a:solidFill>
                  <a:srgbClr val="C00000"/>
                </a:solidFill>
                <a:effectLst/>
                <a:uLnTx/>
                <a:uFillTx/>
                <a:latin typeface="Calibri" panose="020F0502020204030204"/>
                <a:ea typeface="+mn-ea"/>
                <a:cs typeface="+mn-cs"/>
              </a:rPr>
              <a:t>Esempio</a:t>
            </a:r>
            <a:r>
              <a:rPr kumimoji="0" lang="en-US" sz="3200" b="0" i="0" u="none" strike="noStrike" kern="0" cap="none" spc="0" normalizeH="0" baseline="0" noProof="0" dirty="0">
                <a:ln>
                  <a:noFill/>
                </a:ln>
                <a:solidFill>
                  <a:srgbClr val="C00000"/>
                </a:solidFill>
                <a:effectLst/>
                <a:uLnTx/>
                <a:uFillTx/>
                <a:latin typeface="Calibri" panose="020F0502020204030204"/>
                <a:ea typeface="+mn-ea"/>
                <a:cs typeface="+mn-cs"/>
              </a:rPr>
              <a:t>]</a:t>
            </a:r>
          </a:p>
        </p:txBody>
      </p:sp>
      <p:pic>
        <p:nvPicPr>
          <p:cNvPr id="13" name="Immagine 12" descr="Immagine che contiene clipart&#10;&#10;Descrizione generata con affidabilità molto elevata">
            <a:hlinkClick r:id="rId5"/>
            <a:extLst>
              <a:ext uri="{FF2B5EF4-FFF2-40B4-BE49-F238E27FC236}">
                <a16:creationId xmlns:a16="http://schemas.microsoft.com/office/drawing/2014/main" id="{4827463C-C1B2-4AC4-98BE-B9E91F8775CC}"/>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47123"/>
          <a:stretch/>
        </p:blipFill>
        <p:spPr>
          <a:xfrm>
            <a:off x="10012138" y="0"/>
            <a:ext cx="2183055" cy="282746"/>
          </a:xfrm>
          <a:prstGeom prst="rect">
            <a:avLst/>
          </a:prstGeom>
          <a:gradFill flip="none" rotWithShape="1">
            <a:gsLst>
              <a:gs pos="0">
                <a:schemeClr val="accent5">
                  <a:lumMod val="89000"/>
                </a:schemeClr>
              </a:gs>
              <a:gs pos="100000">
                <a:schemeClr val="accent5">
                  <a:lumMod val="89000"/>
                </a:schemeClr>
              </a:gs>
              <a:gs pos="69000">
                <a:schemeClr val="accent5">
                  <a:lumMod val="75000"/>
                </a:schemeClr>
              </a:gs>
              <a:gs pos="97000">
                <a:schemeClr val="accent5">
                  <a:lumMod val="70000"/>
                </a:schemeClr>
              </a:gs>
            </a:gsLst>
            <a:lin ang="2700000" scaled="1"/>
            <a:tileRect/>
          </a:gradFill>
        </p:spPr>
      </p:pic>
    </p:spTree>
    <p:extLst>
      <p:ext uri="{BB962C8B-B14F-4D97-AF65-F5344CB8AC3E}">
        <p14:creationId xmlns:p14="http://schemas.microsoft.com/office/powerpoint/2010/main" val="18886914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4000"/>
            <a:lum/>
          </a:blip>
          <a:srcRect/>
          <a:stretch>
            <a:fillRect l="-1000" r="-1000"/>
          </a:stretch>
        </a:blipFill>
        <a:effectLst/>
      </p:bgPr>
    </p:bg>
    <p:spTree>
      <p:nvGrpSpPr>
        <p:cNvPr id="1" name=""/>
        <p:cNvGrpSpPr/>
        <p:nvPr/>
      </p:nvGrpSpPr>
      <p:grpSpPr>
        <a:xfrm>
          <a:off x="0" y="0"/>
          <a:ext cx="0" cy="0"/>
          <a:chOff x="0" y="0"/>
          <a:chExt cx="0" cy="0"/>
        </a:xfrm>
      </p:grpSpPr>
      <p:sp>
        <p:nvSpPr>
          <p:cNvPr id="11" name="TextBox 1">
            <a:extLst>
              <a:ext uri="{FF2B5EF4-FFF2-40B4-BE49-F238E27FC236}">
                <a16:creationId xmlns:a16="http://schemas.microsoft.com/office/drawing/2014/main" id="{1B99248B-83A2-43ED-8665-7A2058A4791F}"/>
              </a:ext>
            </a:extLst>
          </p:cNvPr>
          <p:cNvSpPr txBox="1"/>
          <p:nvPr/>
        </p:nvSpPr>
        <p:spPr>
          <a:xfrm>
            <a:off x="510581" y="804093"/>
            <a:ext cx="6109252" cy="584775"/>
          </a:xfrm>
          <a:prstGeom prst="rect">
            <a:avLst/>
          </a:prstGeom>
          <a:noFill/>
        </p:spPr>
        <p:txBody>
          <a:bodyPr wrap="square" rtlCol="0">
            <a:spAutoFit/>
          </a:bodyPr>
          <a:lstStyle/>
          <a:p>
            <a:pPr lvl="0"/>
            <a:r>
              <a:rPr lang="en-US" sz="3200" b="1" dirty="0">
                <a:solidFill>
                  <a:srgbClr val="002060"/>
                </a:solidFill>
                <a:latin typeface="Calibri" panose="020F0502020204030204" pitchFamily="34" charset="0"/>
                <a:cs typeface="Calibri" panose="020F0502020204030204" pitchFamily="34" charset="0"/>
              </a:rPr>
              <a:t> GOODWILL COUPON CLAUSE</a:t>
            </a:r>
          </a:p>
        </p:txBody>
      </p:sp>
      <p:sp>
        <p:nvSpPr>
          <p:cNvPr id="12" name="TextBox 2">
            <a:extLst>
              <a:ext uri="{FF2B5EF4-FFF2-40B4-BE49-F238E27FC236}">
                <a16:creationId xmlns:a16="http://schemas.microsoft.com/office/drawing/2014/main" id="{E9FC5956-EE8F-49F3-A18A-A075CC6EEC9B}"/>
              </a:ext>
            </a:extLst>
          </p:cNvPr>
          <p:cNvSpPr txBox="1"/>
          <p:nvPr/>
        </p:nvSpPr>
        <p:spPr>
          <a:xfrm>
            <a:off x="510581" y="2225998"/>
            <a:ext cx="10652719" cy="4876335"/>
          </a:xfrm>
          <a:prstGeom prst="rect">
            <a:avLst/>
          </a:prstGeom>
          <a:noFill/>
        </p:spPr>
        <p:txBody>
          <a:bodyPr wrap="square" rtlCol="0">
            <a:spAutoFit/>
          </a:bodyPr>
          <a:lstStyle/>
          <a:p>
            <a:pPr lvl="0" algn="just" defTabSz="914400">
              <a:lnSpc>
                <a:spcPts val="3500"/>
              </a:lnSpc>
            </a:pPr>
            <a:r>
              <a:rPr lang="en-US" sz="3300" i="1" kern="0" dirty="0">
                <a:solidFill>
                  <a:srgbClr val="002060"/>
                </a:solidFill>
              </a:rPr>
              <a:t>Means a coupon offering a discount or rebate to an Affected Person for a future purchase of a Company's products or services that is provided to such Affected Person by a Company in connection with a Privacy Breach. The Goodwill Coupon shall require each Affected Person to redeem or activate the discount or rebate offered within a set amount of time not to exceed ninety (90) days of receipt of the Goodwill Coupon. Under no circumstances shall the discount or rebate offered be automatic or self-activating. </a:t>
            </a:r>
            <a:r>
              <a:rPr lang="en-US" sz="3300" kern="0" dirty="0">
                <a:solidFill>
                  <a:srgbClr val="C00000"/>
                </a:solidFill>
              </a:rPr>
              <a:t>[</a:t>
            </a:r>
            <a:r>
              <a:rPr lang="en-US" sz="3300" kern="0" dirty="0" err="1">
                <a:solidFill>
                  <a:srgbClr val="C00000"/>
                </a:solidFill>
              </a:rPr>
              <a:t>Esempio</a:t>
            </a:r>
            <a:r>
              <a:rPr lang="en-US" sz="3300" kern="0" dirty="0">
                <a:solidFill>
                  <a:srgbClr val="C00000"/>
                </a:solidFill>
              </a:rPr>
              <a:t>]</a:t>
            </a:r>
          </a:p>
          <a:p>
            <a:pPr marL="285750" marR="0" lvl="0" indent="-285750" algn="just" defTabSz="914400" rtl="0" eaLnBrk="1" fontAlgn="auto" latinLnBrk="0" hangingPunct="1">
              <a:lnSpc>
                <a:spcPts val="2880"/>
              </a:lnSpc>
              <a:spcBef>
                <a:spcPts val="0"/>
              </a:spcBef>
              <a:spcAft>
                <a:spcPts val="0"/>
              </a:spcAft>
              <a:buClrTx/>
              <a:buSzTx/>
              <a:buFont typeface="Arial" panose="020B0604020202020204" pitchFamily="34" charset="0"/>
              <a:buChar char="•"/>
              <a:tabLst/>
              <a:defRPr/>
            </a:pPr>
            <a:endParaRPr kumimoji="0" lang="en-US" sz="2400" b="0" i="0" u="none" strike="noStrike" kern="0" cap="none" spc="0" normalizeH="0" baseline="0" noProof="0" dirty="0">
              <a:ln>
                <a:noFill/>
              </a:ln>
              <a:solidFill>
                <a:srgbClr val="C00000"/>
              </a:solidFill>
              <a:effectLst/>
              <a:uLnTx/>
              <a:uFillTx/>
              <a:latin typeface="Calibri" panose="020F0502020204030204"/>
              <a:ea typeface="+mn-ea"/>
              <a:cs typeface="+mn-cs"/>
            </a:endParaRP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lang="en-US" sz="1800" b="0" i="0" u="none" strike="noStrike" kern="0" cap="none" spc="0" normalizeH="0" baseline="0" noProof="0" dirty="0">
              <a:ln>
                <a:noFill/>
              </a:ln>
              <a:solidFill>
                <a:srgbClr val="C00000"/>
              </a:solidFill>
              <a:effectLst/>
              <a:uLnTx/>
              <a:uFillTx/>
              <a:latin typeface="Calibri" panose="020F0502020204030204"/>
              <a:ea typeface="+mn-ea"/>
              <a:cs typeface="+mn-cs"/>
            </a:endParaRPr>
          </a:p>
        </p:txBody>
      </p:sp>
      <p:pic>
        <p:nvPicPr>
          <p:cNvPr id="13" name="Immagine 12" descr="Immagine che contiene clipart&#10;&#10;Descrizione generata con affidabilità molto elevata">
            <a:hlinkClick r:id="rId3"/>
            <a:extLst>
              <a:ext uri="{FF2B5EF4-FFF2-40B4-BE49-F238E27FC236}">
                <a16:creationId xmlns:a16="http://schemas.microsoft.com/office/drawing/2014/main" id="{4827463C-C1B2-4AC4-98BE-B9E91F8775C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47123"/>
          <a:stretch/>
        </p:blipFill>
        <p:spPr>
          <a:xfrm>
            <a:off x="10022077" y="0"/>
            <a:ext cx="2183055" cy="282746"/>
          </a:xfrm>
          <a:prstGeom prst="rect">
            <a:avLst/>
          </a:prstGeom>
          <a:gradFill flip="none" rotWithShape="1">
            <a:gsLst>
              <a:gs pos="0">
                <a:schemeClr val="accent5">
                  <a:lumMod val="89000"/>
                </a:schemeClr>
              </a:gs>
              <a:gs pos="100000">
                <a:schemeClr val="accent5">
                  <a:lumMod val="89000"/>
                </a:schemeClr>
              </a:gs>
              <a:gs pos="69000">
                <a:schemeClr val="accent5">
                  <a:lumMod val="75000"/>
                </a:schemeClr>
              </a:gs>
              <a:gs pos="97000">
                <a:schemeClr val="accent5">
                  <a:lumMod val="70000"/>
                </a:schemeClr>
              </a:gs>
            </a:gsLst>
            <a:lin ang="2700000" scaled="1"/>
            <a:tileRect/>
          </a:gradFill>
        </p:spPr>
      </p:pic>
      <p:pic>
        <p:nvPicPr>
          <p:cNvPr id="3" name="Immagine 2">
            <a:extLst>
              <a:ext uri="{FF2B5EF4-FFF2-40B4-BE49-F238E27FC236}">
                <a16:creationId xmlns:a16="http://schemas.microsoft.com/office/drawing/2014/main" id="{223E5653-505C-4AED-9758-BEE3E1A6A23C}"/>
              </a:ext>
            </a:extLst>
          </p:cNvPr>
          <p:cNvPicPr>
            <a:picLocks noChangeAspect="1"/>
          </p:cNvPicPr>
          <p:nvPr/>
        </p:nvPicPr>
        <p:blipFill rotWithShape="1">
          <a:blip r:embed="rId5"/>
          <a:srcRect l="4265" t="34552" r="4553" b="26021"/>
          <a:stretch/>
        </p:blipFill>
        <p:spPr>
          <a:xfrm>
            <a:off x="6735095" y="455498"/>
            <a:ext cx="3755923" cy="1624023"/>
          </a:xfrm>
          <a:prstGeom prst="rect">
            <a:avLst/>
          </a:prstGeom>
        </p:spPr>
      </p:pic>
    </p:spTree>
    <p:extLst>
      <p:ext uri="{BB962C8B-B14F-4D97-AF65-F5344CB8AC3E}">
        <p14:creationId xmlns:p14="http://schemas.microsoft.com/office/powerpoint/2010/main" val="21417469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2000"/>
            <a:lum/>
          </a:blip>
          <a:srcRect/>
          <a:stretch>
            <a:fillRect l="-1000" r="-1000"/>
          </a:stretch>
        </a:blipFill>
        <a:effectLst/>
      </p:bgPr>
    </p:bg>
    <p:spTree>
      <p:nvGrpSpPr>
        <p:cNvPr id="1" name=""/>
        <p:cNvGrpSpPr/>
        <p:nvPr/>
      </p:nvGrpSpPr>
      <p:grpSpPr>
        <a:xfrm>
          <a:off x="0" y="0"/>
          <a:ext cx="0" cy="0"/>
          <a:chOff x="0" y="0"/>
          <a:chExt cx="0" cy="0"/>
        </a:xfrm>
      </p:grpSpPr>
      <p:sp>
        <p:nvSpPr>
          <p:cNvPr id="11" name="TextBox 1">
            <a:extLst>
              <a:ext uri="{FF2B5EF4-FFF2-40B4-BE49-F238E27FC236}">
                <a16:creationId xmlns:a16="http://schemas.microsoft.com/office/drawing/2014/main" id="{1B99248B-83A2-43ED-8665-7A2058A4791F}"/>
              </a:ext>
            </a:extLst>
          </p:cNvPr>
          <p:cNvSpPr txBox="1"/>
          <p:nvPr/>
        </p:nvSpPr>
        <p:spPr>
          <a:xfrm>
            <a:off x="428625" y="472254"/>
            <a:ext cx="11334750" cy="584775"/>
          </a:xfrm>
          <a:prstGeom prst="rect">
            <a:avLst/>
          </a:prstGeom>
          <a:noFill/>
        </p:spPr>
        <p:txBody>
          <a:bodyPr wrap="square" rtlCol="0">
            <a:spAutoFit/>
          </a:bodyPr>
          <a:lstStyle/>
          <a:p>
            <a:pPr lvl="0"/>
            <a:r>
              <a:rPr lang="en-US" sz="3200" b="1" dirty="0">
                <a:solidFill>
                  <a:srgbClr val="002060"/>
                </a:solidFill>
                <a:latin typeface="Calibri" panose="020F0502020204030204" pitchFamily="34" charset="0"/>
                <a:cs typeface="Calibri" panose="020F0502020204030204" pitchFamily="34" charset="0"/>
              </a:rPr>
              <a:t>NOZIONE DI SISTEMA INFORMATICO </a:t>
            </a:r>
            <a:r>
              <a:rPr lang="en-US" sz="3200" b="1" i="1" cap="small" dirty="0" err="1">
                <a:solidFill>
                  <a:srgbClr val="C00000"/>
                </a:solidFill>
                <a:latin typeface="Calibri" panose="020F0502020204030204" pitchFamily="34" charset="0"/>
                <a:cs typeface="Calibri" panose="020F0502020204030204" pitchFamily="34" charset="0"/>
              </a:rPr>
              <a:t>impatto</a:t>
            </a:r>
            <a:r>
              <a:rPr lang="en-US" sz="3200" b="1" i="1" cap="small" dirty="0">
                <a:solidFill>
                  <a:srgbClr val="C00000"/>
                </a:solidFill>
                <a:latin typeface="Calibri" panose="020F0502020204030204" pitchFamily="34" charset="0"/>
                <a:cs typeface="Calibri" panose="020F0502020204030204" pitchFamily="34" charset="0"/>
              </a:rPr>
              <a:t> </a:t>
            </a:r>
            <a:r>
              <a:rPr lang="en-US" sz="3200" b="1" i="1" cap="small" dirty="0" err="1">
                <a:solidFill>
                  <a:srgbClr val="C00000"/>
                </a:solidFill>
                <a:latin typeface="Calibri" panose="020F0502020204030204" pitchFamily="34" charset="0"/>
                <a:cs typeface="Calibri" panose="020F0502020204030204" pitchFamily="34" charset="0"/>
              </a:rPr>
              <a:t>dello</a:t>
            </a:r>
            <a:r>
              <a:rPr lang="en-US" sz="3200" b="1" i="1" cap="small" dirty="0">
                <a:solidFill>
                  <a:srgbClr val="C00000"/>
                </a:solidFill>
                <a:latin typeface="Calibri" panose="020F0502020204030204" pitchFamily="34" charset="0"/>
                <a:cs typeface="Calibri" panose="020F0502020204030204" pitchFamily="34" charset="0"/>
              </a:rPr>
              <a:t> smart-working</a:t>
            </a:r>
          </a:p>
        </p:txBody>
      </p:sp>
      <p:sp>
        <p:nvSpPr>
          <p:cNvPr id="12" name="TextBox 2">
            <a:extLst>
              <a:ext uri="{FF2B5EF4-FFF2-40B4-BE49-F238E27FC236}">
                <a16:creationId xmlns:a16="http://schemas.microsoft.com/office/drawing/2014/main" id="{E9FC5956-EE8F-49F3-A18A-A075CC6EEC9B}"/>
              </a:ext>
            </a:extLst>
          </p:cNvPr>
          <p:cNvSpPr txBox="1"/>
          <p:nvPr/>
        </p:nvSpPr>
        <p:spPr>
          <a:xfrm>
            <a:off x="428625" y="1253978"/>
            <a:ext cx="11114446" cy="5593839"/>
          </a:xfrm>
          <a:prstGeom prst="rect">
            <a:avLst/>
          </a:prstGeom>
          <a:noFill/>
        </p:spPr>
        <p:txBody>
          <a:bodyPr wrap="square" rtlCol="0">
            <a:spAutoFit/>
          </a:bodyPr>
          <a:lstStyle/>
          <a:p>
            <a:pPr algn="just">
              <a:lnSpc>
                <a:spcPts val="3300"/>
              </a:lnSpc>
            </a:pPr>
            <a:r>
              <a:rPr lang="it-IT" sz="2900" i="1" dirty="0">
                <a:solidFill>
                  <a:srgbClr val="002060"/>
                </a:solidFill>
              </a:rPr>
              <a:t>Computer e relativi dispositivi d’input e output, inclusi computer portatili aziendali, telefoni cellulari aziendali, dispositivi di memorizzazione dei dati, dispositivi di rete, e sistemi di back up che siano:</a:t>
            </a:r>
          </a:p>
          <a:p>
            <a:pPr algn="just">
              <a:lnSpc>
                <a:spcPts val="3300"/>
              </a:lnSpc>
            </a:pPr>
            <a:r>
              <a:rPr lang="it-IT" sz="2900" i="1" dirty="0">
                <a:solidFill>
                  <a:srgbClr val="002060"/>
                </a:solidFill>
              </a:rPr>
              <a:t>1. gestiti e di proprietà dell’Assicurato ovvero da questa noleggiati;</a:t>
            </a:r>
          </a:p>
          <a:p>
            <a:pPr algn="just">
              <a:lnSpc>
                <a:spcPts val="3300"/>
              </a:lnSpc>
            </a:pPr>
            <a:r>
              <a:rPr lang="it-IT" sz="2900" i="1" dirty="0">
                <a:solidFill>
                  <a:srgbClr val="002060"/>
                </a:solidFill>
              </a:rPr>
              <a:t>2. gestiti da un service provider terzo - previo contratto in forma scritta - e impiegati per fornire servizi di applicazione per computer dedicati all’Assicurato ovvero per l’elaborazione, il mantenimento, l’hosting o la memorizzazione dei dati elettronici dell’Assicurato;</a:t>
            </a:r>
          </a:p>
          <a:p>
            <a:pPr algn="just">
              <a:lnSpc>
                <a:spcPts val="3300"/>
              </a:lnSpc>
            </a:pPr>
            <a:r>
              <a:rPr lang="it-IT" sz="2900" i="1" dirty="0">
                <a:solidFill>
                  <a:srgbClr val="0070C0"/>
                </a:solidFill>
              </a:rPr>
              <a:t>3.</a:t>
            </a:r>
            <a:r>
              <a:rPr lang="it-IT" sz="2900" i="1" dirty="0">
                <a:solidFill>
                  <a:srgbClr val="002060"/>
                </a:solidFill>
              </a:rPr>
              <a:t> </a:t>
            </a:r>
            <a:r>
              <a:rPr lang="it-IT" sz="2900" i="1" dirty="0">
                <a:solidFill>
                  <a:srgbClr val="0070C0"/>
                </a:solidFill>
              </a:rPr>
              <a:t>usati da un manager, socio o dipendente dell’Assicurato in conformità con la policy aziendale BYOD redatta in materia di utilizzo dei dispositivi personali, sempreché tale policy sia stata già implementata prima dell’avversarsi dell’effettiva (o sospetta) Violazione dei Dati o Violazione della Sicurezza</a:t>
            </a:r>
            <a:r>
              <a:rPr lang="it-IT" sz="2900" i="1" dirty="0">
                <a:solidFill>
                  <a:srgbClr val="002060"/>
                </a:solidFill>
              </a:rPr>
              <a:t>. </a:t>
            </a:r>
            <a:r>
              <a:rPr lang="en-US" sz="2900" kern="0" dirty="0">
                <a:solidFill>
                  <a:srgbClr val="C00000"/>
                </a:solidFill>
              </a:rPr>
              <a:t>[</a:t>
            </a:r>
            <a:r>
              <a:rPr lang="en-US" sz="2900" kern="0" dirty="0" err="1">
                <a:solidFill>
                  <a:srgbClr val="C00000"/>
                </a:solidFill>
              </a:rPr>
              <a:t>Esempio</a:t>
            </a:r>
            <a:r>
              <a:rPr lang="en-US" sz="2900" kern="0" dirty="0">
                <a:solidFill>
                  <a:srgbClr val="C00000"/>
                </a:solidFill>
              </a:rPr>
              <a:t>]</a:t>
            </a:r>
            <a:endParaRPr lang="it-IT" sz="2900" dirty="0">
              <a:solidFill>
                <a:srgbClr val="002060"/>
              </a:solidFill>
            </a:endParaRPr>
          </a:p>
        </p:txBody>
      </p:sp>
      <p:pic>
        <p:nvPicPr>
          <p:cNvPr id="13" name="Immagine 12" descr="Immagine che contiene clipart&#10;&#10;Descrizione generata con affidabilità molto elevata">
            <a:hlinkClick r:id="rId3"/>
            <a:extLst>
              <a:ext uri="{FF2B5EF4-FFF2-40B4-BE49-F238E27FC236}">
                <a16:creationId xmlns:a16="http://schemas.microsoft.com/office/drawing/2014/main" id="{4827463C-C1B2-4AC4-98BE-B9E91F8775C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47123"/>
          <a:stretch/>
        </p:blipFill>
        <p:spPr>
          <a:xfrm>
            <a:off x="10032016" y="0"/>
            <a:ext cx="2183055" cy="282746"/>
          </a:xfrm>
          <a:prstGeom prst="rect">
            <a:avLst/>
          </a:prstGeom>
          <a:gradFill flip="none" rotWithShape="1">
            <a:gsLst>
              <a:gs pos="0">
                <a:schemeClr val="accent5">
                  <a:lumMod val="89000"/>
                </a:schemeClr>
              </a:gs>
              <a:gs pos="100000">
                <a:schemeClr val="accent5">
                  <a:lumMod val="89000"/>
                </a:schemeClr>
              </a:gs>
              <a:gs pos="69000">
                <a:schemeClr val="accent5">
                  <a:lumMod val="75000"/>
                </a:schemeClr>
              </a:gs>
              <a:gs pos="97000">
                <a:schemeClr val="accent5">
                  <a:lumMod val="70000"/>
                </a:schemeClr>
              </a:gs>
            </a:gsLst>
            <a:lin ang="2700000" scaled="1"/>
            <a:tileRect/>
          </a:gradFill>
        </p:spPr>
      </p:pic>
    </p:spTree>
    <p:extLst>
      <p:ext uri="{BB962C8B-B14F-4D97-AF65-F5344CB8AC3E}">
        <p14:creationId xmlns:p14="http://schemas.microsoft.com/office/powerpoint/2010/main" val="5807586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4000"/>
            <a:lum/>
          </a:blip>
          <a:srcRect/>
          <a:stretch>
            <a:fillRect l="-1000" r="-1000"/>
          </a:stretch>
        </a:blipFill>
        <a:effectLst/>
      </p:bgPr>
    </p:bg>
    <p:spTree>
      <p:nvGrpSpPr>
        <p:cNvPr id="1" name=""/>
        <p:cNvGrpSpPr/>
        <p:nvPr/>
      </p:nvGrpSpPr>
      <p:grpSpPr>
        <a:xfrm>
          <a:off x="0" y="0"/>
          <a:ext cx="0" cy="0"/>
          <a:chOff x="0" y="0"/>
          <a:chExt cx="0" cy="0"/>
        </a:xfrm>
      </p:grpSpPr>
      <p:sp>
        <p:nvSpPr>
          <p:cNvPr id="11" name="TextBox 1">
            <a:extLst>
              <a:ext uri="{FF2B5EF4-FFF2-40B4-BE49-F238E27FC236}">
                <a16:creationId xmlns:a16="http://schemas.microsoft.com/office/drawing/2014/main" id="{1B99248B-83A2-43ED-8665-7A2058A4791F}"/>
              </a:ext>
            </a:extLst>
          </p:cNvPr>
          <p:cNvSpPr txBox="1"/>
          <p:nvPr/>
        </p:nvSpPr>
        <p:spPr>
          <a:xfrm>
            <a:off x="510581" y="727893"/>
            <a:ext cx="6109252" cy="584775"/>
          </a:xfrm>
          <a:prstGeom prst="rect">
            <a:avLst/>
          </a:prstGeom>
          <a:noFill/>
        </p:spPr>
        <p:txBody>
          <a:bodyPr wrap="square" rtlCol="0">
            <a:spAutoFit/>
          </a:bodyPr>
          <a:lstStyle/>
          <a:p>
            <a:pPr lvl="0"/>
            <a:r>
              <a:rPr lang="en-US" sz="3200" b="1" dirty="0">
                <a:solidFill>
                  <a:srgbClr val="002060"/>
                </a:solidFill>
                <a:latin typeface="Calibri" panose="020F0502020204030204" pitchFamily="34" charset="0"/>
                <a:cs typeface="Calibri" panose="020F0502020204030204" pitchFamily="34" charset="0"/>
              </a:rPr>
              <a:t>ESCLUSIONE GUERRA</a:t>
            </a:r>
          </a:p>
        </p:txBody>
      </p:sp>
      <p:sp>
        <p:nvSpPr>
          <p:cNvPr id="12" name="TextBox 2">
            <a:extLst>
              <a:ext uri="{FF2B5EF4-FFF2-40B4-BE49-F238E27FC236}">
                <a16:creationId xmlns:a16="http://schemas.microsoft.com/office/drawing/2014/main" id="{E9FC5956-EE8F-49F3-A18A-A075CC6EEC9B}"/>
              </a:ext>
            </a:extLst>
          </p:cNvPr>
          <p:cNvSpPr txBox="1"/>
          <p:nvPr/>
        </p:nvSpPr>
        <p:spPr>
          <a:xfrm>
            <a:off x="510581" y="1421126"/>
            <a:ext cx="11268464" cy="5214120"/>
          </a:xfrm>
          <a:prstGeom prst="rect">
            <a:avLst/>
          </a:prstGeom>
          <a:noFill/>
        </p:spPr>
        <p:txBody>
          <a:bodyPr wrap="square" rtlCol="0">
            <a:spAutoFit/>
          </a:bodyPr>
          <a:lstStyle/>
          <a:p>
            <a:pPr marL="92075" algn="just">
              <a:lnSpc>
                <a:spcPts val="2800"/>
              </a:lnSpc>
              <a:spcAft>
                <a:spcPts val="700"/>
              </a:spcAft>
            </a:pPr>
            <a:r>
              <a:rPr lang="it-IT" sz="2800" i="1" dirty="0">
                <a:solidFill>
                  <a:srgbClr val="002060"/>
                </a:solidFill>
                <a:cs typeface="Calibri Light" panose="020F0302020204030204" pitchFamily="34" charset="0"/>
              </a:rPr>
              <a:t>Danni, direttamente o indirettamente, conseguenti a guerra, invasione, azione di nemici esterni, ostilità, operazioni belliche (con o senza dichiarazione di guerra), guerra civile, ribellione, rivoluzione, insurrezione, tumulti civili che costituiscano o assumano le proporzioni di una sollevazione, esercizio di potere militare, legge marziale, usurpazione di potere. La presente esclusione non si applica agli atti di Terrorismo Informatico.</a:t>
            </a:r>
          </a:p>
          <a:p>
            <a:pPr marL="92075" algn="just">
              <a:lnSpc>
                <a:spcPts val="2800"/>
              </a:lnSpc>
              <a:spcAft>
                <a:spcPts val="700"/>
              </a:spcAft>
            </a:pPr>
            <a:r>
              <a:rPr lang="it-IT" sz="2800" b="1" i="1" dirty="0">
                <a:solidFill>
                  <a:srgbClr val="0070C0"/>
                </a:solidFill>
                <a:cs typeface="Calibri Light" panose="020F0302020204030204" pitchFamily="34" charset="0"/>
              </a:rPr>
              <a:t>Terrorismo Informatico</a:t>
            </a:r>
            <a:r>
              <a:rPr lang="it-IT" sz="2800" i="1" dirty="0">
                <a:solidFill>
                  <a:srgbClr val="0070C0"/>
                </a:solidFill>
                <a:cs typeface="Calibri Light" panose="020F0302020204030204" pitchFamily="34" charset="0"/>
              </a:rPr>
              <a:t>: il ricorso premeditato ad attività volte a compromettere la rete o i Sistemi Informatici, ovvero la minaccia esplicita di ricorso a tali attività, nell’intento di provocare danni e perseguire fini sociali, ideologici, religiosi, politici o obiettivi analoghi, o di intimidire una o più persone nel perseguimento di tali obiettivi. In nessuna circostanza costituiscono terrorismo informatico le attività che fanno parte o sono condotte a sostegno di qualsiasi azione militare, guerra o operazione bellica.</a:t>
            </a:r>
          </a:p>
        </p:txBody>
      </p:sp>
      <p:pic>
        <p:nvPicPr>
          <p:cNvPr id="13" name="Immagine 12" descr="Immagine che contiene clipart&#10;&#10;Descrizione generata con affidabilità molto elevata">
            <a:hlinkClick r:id="rId3"/>
            <a:extLst>
              <a:ext uri="{FF2B5EF4-FFF2-40B4-BE49-F238E27FC236}">
                <a16:creationId xmlns:a16="http://schemas.microsoft.com/office/drawing/2014/main" id="{4827463C-C1B2-4AC4-98BE-B9E91F8775C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47123"/>
          <a:stretch/>
        </p:blipFill>
        <p:spPr>
          <a:xfrm>
            <a:off x="10012138" y="0"/>
            <a:ext cx="2183055" cy="282746"/>
          </a:xfrm>
          <a:prstGeom prst="rect">
            <a:avLst/>
          </a:prstGeom>
          <a:gradFill flip="none" rotWithShape="1">
            <a:gsLst>
              <a:gs pos="0">
                <a:schemeClr val="accent5">
                  <a:lumMod val="89000"/>
                </a:schemeClr>
              </a:gs>
              <a:gs pos="100000">
                <a:schemeClr val="accent5">
                  <a:lumMod val="89000"/>
                </a:schemeClr>
              </a:gs>
              <a:gs pos="69000">
                <a:schemeClr val="accent5">
                  <a:lumMod val="75000"/>
                </a:schemeClr>
              </a:gs>
              <a:gs pos="97000">
                <a:schemeClr val="accent5">
                  <a:lumMod val="70000"/>
                </a:schemeClr>
              </a:gs>
            </a:gsLst>
            <a:lin ang="2700000" scaled="1"/>
            <a:tileRect/>
          </a:gradFill>
        </p:spPr>
      </p:pic>
    </p:spTree>
    <p:extLst>
      <p:ext uri="{BB962C8B-B14F-4D97-AF65-F5344CB8AC3E}">
        <p14:creationId xmlns:p14="http://schemas.microsoft.com/office/powerpoint/2010/main" val="14481650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l="-1000" r="-1000"/>
          </a:stretch>
        </a:blipFill>
        <a:effectLst/>
      </p:bgPr>
    </p:bg>
    <p:spTree>
      <p:nvGrpSpPr>
        <p:cNvPr id="1" name=""/>
        <p:cNvGrpSpPr/>
        <p:nvPr/>
      </p:nvGrpSpPr>
      <p:grpSpPr>
        <a:xfrm>
          <a:off x="0" y="0"/>
          <a:ext cx="0" cy="0"/>
          <a:chOff x="0" y="0"/>
          <a:chExt cx="0" cy="0"/>
        </a:xfrm>
      </p:grpSpPr>
      <p:sp>
        <p:nvSpPr>
          <p:cNvPr id="11" name="TextBox 1">
            <a:extLst>
              <a:ext uri="{FF2B5EF4-FFF2-40B4-BE49-F238E27FC236}">
                <a16:creationId xmlns:a16="http://schemas.microsoft.com/office/drawing/2014/main" id="{1B99248B-83A2-43ED-8665-7A2058A4791F}"/>
              </a:ext>
            </a:extLst>
          </p:cNvPr>
          <p:cNvSpPr txBox="1"/>
          <p:nvPr/>
        </p:nvSpPr>
        <p:spPr>
          <a:xfrm>
            <a:off x="510581" y="727893"/>
            <a:ext cx="6109252" cy="584775"/>
          </a:xfrm>
          <a:prstGeom prst="rect">
            <a:avLst/>
          </a:prstGeom>
          <a:noFill/>
        </p:spPr>
        <p:txBody>
          <a:bodyPr wrap="square" rtlCol="0">
            <a:spAutoFit/>
          </a:bodyPr>
          <a:lstStyle/>
          <a:p>
            <a:pPr lvl="0"/>
            <a:r>
              <a:rPr lang="en-US" sz="3200" b="1" dirty="0">
                <a:solidFill>
                  <a:srgbClr val="002060"/>
                </a:solidFill>
                <a:latin typeface="Calibri" panose="020F0502020204030204" pitchFamily="34" charset="0"/>
                <a:cs typeface="Calibri" panose="020F0502020204030204" pitchFamily="34" charset="0"/>
              </a:rPr>
              <a:t>VOLUNTARY SHUTDOWN</a:t>
            </a:r>
          </a:p>
        </p:txBody>
      </p:sp>
      <p:sp>
        <p:nvSpPr>
          <p:cNvPr id="12" name="TextBox 2">
            <a:extLst>
              <a:ext uri="{FF2B5EF4-FFF2-40B4-BE49-F238E27FC236}">
                <a16:creationId xmlns:a16="http://schemas.microsoft.com/office/drawing/2014/main" id="{E9FC5956-EE8F-49F3-A18A-A075CC6EEC9B}"/>
              </a:ext>
            </a:extLst>
          </p:cNvPr>
          <p:cNvSpPr txBox="1"/>
          <p:nvPr/>
        </p:nvSpPr>
        <p:spPr>
          <a:xfrm>
            <a:off x="510581" y="1421126"/>
            <a:ext cx="11268464" cy="5217582"/>
          </a:xfrm>
          <a:prstGeom prst="rect">
            <a:avLst/>
          </a:prstGeom>
          <a:noFill/>
        </p:spPr>
        <p:txBody>
          <a:bodyPr wrap="square" rtlCol="0">
            <a:spAutoFit/>
          </a:bodyPr>
          <a:lstStyle/>
          <a:p>
            <a:pPr marL="92075" marR="0" lvl="0" indent="0" algn="just" defTabSz="457200" rtl="0" eaLnBrk="1" fontAlgn="auto" latinLnBrk="0" hangingPunct="1">
              <a:lnSpc>
                <a:spcPts val="2800"/>
              </a:lnSpc>
              <a:spcBef>
                <a:spcPts val="0"/>
              </a:spcBef>
              <a:spcAft>
                <a:spcPts val="700"/>
              </a:spcAft>
              <a:buClrTx/>
              <a:buSzTx/>
              <a:buFontTx/>
              <a:buNone/>
              <a:tabLst/>
              <a:defRPr/>
            </a:pPr>
            <a:r>
              <a:rPr kumimoji="0" lang="it-IT" sz="2900" b="0" i="1" u="none" strike="noStrike" kern="1200" cap="none" spc="0" normalizeH="0" baseline="0" noProof="0" dirty="0">
                <a:ln>
                  <a:noFill/>
                </a:ln>
                <a:solidFill>
                  <a:srgbClr val="002060"/>
                </a:solidFill>
                <a:effectLst/>
                <a:uLnTx/>
                <a:uFillTx/>
                <a:latin typeface="Calibri" panose="020F0502020204030204"/>
                <a:ea typeface="+mn-ea"/>
                <a:cs typeface="Calibri Light" panose="020F0302020204030204" pitchFamily="34" charset="0"/>
              </a:rPr>
              <a:t>È sempre coperto? …</a:t>
            </a:r>
          </a:p>
          <a:p>
            <a:pPr marL="92075" lvl="0" algn="r">
              <a:lnSpc>
                <a:spcPts val="2800"/>
              </a:lnSpc>
              <a:spcAft>
                <a:spcPts val="700"/>
              </a:spcAft>
            </a:pPr>
            <a:r>
              <a:rPr lang="it-IT" sz="2900" i="1" dirty="0">
                <a:solidFill>
                  <a:srgbClr val="C00000"/>
                </a:solidFill>
                <a:effectLst>
                  <a:outerShdw blurRad="38100" dist="38100" dir="2700000" algn="tl">
                    <a:srgbClr val="000000">
                      <a:alpha val="43137"/>
                    </a:srgbClr>
                  </a:outerShdw>
                </a:effectLst>
                <a:cs typeface="Calibri Light" panose="020F0302020204030204" pitchFamily="34" charset="0"/>
              </a:rPr>
              <a:t>… articolo 1914 c.c. (Obbligo di salvataggio)</a:t>
            </a:r>
            <a:endParaRPr kumimoji="0" lang="it-IT" sz="2900" b="0" i="1" u="none" strike="noStrike" kern="1200" cap="none" spc="0" normalizeH="0" baseline="0" noProof="0" dirty="0">
              <a:ln>
                <a:noFill/>
              </a:ln>
              <a:solidFill>
                <a:srgbClr val="002060"/>
              </a:solidFill>
              <a:effectLst/>
              <a:uLnTx/>
              <a:uFillTx/>
              <a:latin typeface="Calibri" panose="020F0502020204030204"/>
              <a:ea typeface="+mn-ea"/>
              <a:cs typeface="Calibri Light" panose="020F0302020204030204" pitchFamily="34" charset="0"/>
            </a:endParaRPr>
          </a:p>
          <a:p>
            <a:pPr marL="92075" lvl="0" algn="just">
              <a:lnSpc>
                <a:spcPts val="2800"/>
              </a:lnSpc>
              <a:spcAft>
                <a:spcPts val="700"/>
              </a:spcAft>
            </a:pPr>
            <a:endParaRPr lang="it-IT" sz="2900" i="1" dirty="0">
              <a:solidFill>
                <a:srgbClr val="002060"/>
              </a:solidFill>
              <a:cs typeface="Calibri Light" panose="020F0302020204030204" pitchFamily="34" charset="0"/>
            </a:endParaRPr>
          </a:p>
          <a:p>
            <a:pPr marL="92075" lvl="0" algn="just">
              <a:lnSpc>
                <a:spcPts val="2800"/>
              </a:lnSpc>
              <a:spcAft>
                <a:spcPts val="700"/>
              </a:spcAft>
            </a:pPr>
            <a:r>
              <a:rPr lang="it-IT" sz="2900" i="1" dirty="0">
                <a:solidFill>
                  <a:srgbClr val="002060"/>
                </a:solidFill>
                <a:cs typeface="Calibri Light" panose="020F0302020204030204" pitchFamily="34" charset="0"/>
              </a:rPr>
              <a:t>(i)	l’interruzione volontaria ed intenzionale del Sistema informatico dell’Assicurato da parte del Contraente, previo consenso scritto dell’Assicuratore, ma unicamente nella misura necessaria al fine di limitare la Perdita risultante dal verificarsi di un evento descritto al […].</a:t>
            </a:r>
          </a:p>
          <a:p>
            <a:pPr marL="92075" lvl="0" algn="just">
              <a:lnSpc>
                <a:spcPts val="2800"/>
              </a:lnSpc>
              <a:spcAft>
                <a:spcPts val="700"/>
              </a:spcAft>
            </a:pPr>
            <a:r>
              <a:rPr lang="it-IT" sz="2900" i="1" dirty="0">
                <a:solidFill>
                  <a:srgbClr val="002060"/>
                </a:solidFill>
                <a:cs typeface="Calibri Light" panose="020F0302020204030204" pitchFamily="34" charset="0"/>
              </a:rPr>
              <a:t>(ii) l’interruzione intenzionale del Sistema informatico dell’Assicurato da parte del Contraente in quanto esplicitamente imposta da qualsiasi ente pubblico regionale, locale o nazionale, nella rispettiva propria capacità ufficiale o di ente regolatore, a seguito del verificarsi di un evento  descritto al […]. </a:t>
            </a:r>
            <a:r>
              <a:rPr lang="it-IT" sz="2900" dirty="0">
                <a:solidFill>
                  <a:srgbClr val="C00000"/>
                </a:solidFill>
                <a:cs typeface="Calibri Light" panose="020F0302020204030204" pitchFamily="34" charset="0"/>
              </a:rPr>
              <a:t>[Esempio]</a:t>
            </a:r>
            <a:endParaRPr lang="it-IT" sz="2900" dirty="0">
              <a:solidFill>
                <a:srgbClr val="C00000"/>
              </a:solidFill>
              <a:latin typeface="Calibri" panose="020F0502020204030204"/>
              <a:cs typeface="Calibri Light" panose="020F0302020204030204" pitchFamily="34" charset="0"/>
            </a:endParaRPr>
          </a:p>
          <a:p>
            <a:pPr marL="92075" lvl="0" algn="just">
              <a:lnSpc>
                <a:spcPts val="2800"/>
              </a:lnSpc>
              <a:spcAft>
                <a:spcPts val="700"/>
              </a:spcAft>
            </a:pPr>
            <a:endParaRPr lang="it-IT" sz="2900" i="1" dirty="0">
              <a:solidFill>
                <a:srgbClr val="C00000"/>
              </a:solidFill>
              <a:effectLst>
                <a:outerShdw blurRad="38100" dist="38100" dir="2700000" algn="tl">
                  <a:srgbClr val="000000">
                    <a:alpha val="43137"/>
                  </a:srgbClr>
                </a:outerShdw>
              </a:effectLst>
              <a:latin typeface="Calibri" panose="020F0502020204030204"/>
              <a:cs typeface="Calibri Light" panose="020F0302020204030204" pitchFamily="34" charset="0"/>
            </a:endParaRPr>
          </a:p>
        </p:txBody>
      </p:sp>
      <p:pic>
        <p:nvPicPr>
          <p:cNvPr id="13" name="Immagine 12" descr="Immagine che contiene clipart&#10;&#10;Descrizione generata con affidabilità molto elevata">
            <a:hlinkClick r:id="rId3"/>
            <a:extLst>
              <a:ext uri="{FF2B5EF4-FFF2-40B4-BE49-F238E27FC236}">
                <a16:creationId xmlns:a16="http://schemas.microsoft.com/office/drawing/2014/main" id="{4827463C-C1B2-4AC4-98BE-B9E91F8775C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47123"/>
          <a:stretch/>
        </p:blipFill>
        <p:spPr>
          <a:xfrm>
            <a:off x="10022077" y="0"/>
            <a:ext cx="2183055" cy="282746"/>
          </a:xfrm>
          <a:prstGeom prst="rect">
            <a:avLst/>
          </a:prstGeom>
          <a:gradFill flip="none" rotWithShape="1">
            <a:gsLst>
              <a:gs pos="0">
                <a:schemeClr val="accent5">
                  <a:lumMod val="89000"/>
                </a:schemeClr>
              </a:gs>
              <a:gs pos="100000">
                <a:schemeClr val="accent5">
                  <a:lumMod val="89000"/>
                </a:schemeClr>
              </a:gs>
              <a:gs pos="69000">
                <a:schemeClr val="accent5">
                  <a:lumMod val="75000"/>
                </a:schemeClr>
              </a:gs>
              <a:gs pos="97000">
                <a:schemeClr val="accent5">
                  <a:lumMod val="70000"/>
                </a:schemeClr>
              </a:gs>
            </a:gsLst>
            <a:lin ang="2700000" scaled="1"/>
            <a:tileRect/>
          </a:gradFill>
        </p:spPr>
      </p:pic>
    </p:spTree>
    <p:extLst>
      <p:ext uri="{BB962C8B-B14F-4D97-AF65-F5344CB8AC3E}">
        <p14:creationId xmlns:p14="http://schemas.microsoft.com/office/powerpoint/2010/main" val="26084253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l="-4000" r="-4000"/>
          </a:stretch>
        </a:blipFill>
        <a:effectLst/>
      </p:bgPr>
    </p:bg>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8F893F9F-5997-4CB8-9533-D8873A989590}"/>
              </a:ext>
            </a:extLst>
          </p:cNvPr>
          <p:cNvPicPr>
            <a:picLocks noChangeAspect="1"/>
          </p:cNvPicPr>
          <p:nvPr/>
        </p:nvPicPr>
        <p:blipFill>
          <a:blip r:embed="rId3"/>
          <a:stretch>
            <a:fillRect/>
          </a:stretch>
        </p:blipFill>
        <p:spPr>
          <a:xfrm>
            <a:off x="8037794" y="1133703"/>
            <a:ext cx="3755461" cy="3523793"/>
          </a:xfrm>
          <a:prstGeom prst="rect">
            <a:avLst/>
          </a:prstGeom>
        </p:spPr>
      </p:pic>
      <p:pic>
        <p:nvPicPr>
          <p:cNvPr id="5" name="Immagine 4" descr="Immagine che contiene clipart&#10;&#10;Descrizione generata con affidabilità molto elevata">
            <a:hlinkClick r:id="rId4"/>
            <a:extLst>
              <a:ext uri="{FF2B5EF4-FFF2-40B4-BE49-F238E27FC236}">
                <a16:creationId xmlns:a16="http://schemas.microsoft.com/office/drawing/2014/main" id="{1537F20A-BE2B-478B-986B-6215D4BB3FD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47123"/>
          <a:stretch/>
        </p:blipFill>
        <p:spPr>
          <a:xfrm>
            <a:off x="0" y="-1"/>
            <a:ext cx="3456456" cy="447675"/>
          </a:xfrm>
          <a:prstGeom prst="rect">
            <a:avLst/>
          </a:prstGeom>
          <a:gradFill flip="none" rotWithShape="1">
            <a:gsLst>
              <a:gs pos="0">
                <a:schemeClr val="accent5">
                  <a:lumMod val="89000"/>
                </a:schemeClr>
              </a:gs>
              <a:gs pos="100000">
                <a:schemeClr val="accent5">
                  <a:lumMod val="89000"/>
                </a:schemeClr>
              </a:gs>
              <a:gs pos="69000">
                <a:schemeClr val="accent5">
                  <a:lumMod val="75000"/>
                </a:schemeClr>
              </a:gs>
              <a:gs pos="97000">
                <a:schemeClr val="accent5">
                  <a:lumMod val="70000"/>
                </a:schemeClr>
              </a:gs>
            </a:gsLst>
            <a:lin ang="2700000" scaled="1"/>
            <a:tileRect/>
          </a:gradFill>
        </p:spPr>
      </p:pic>
      <p:sp>
        <p:nvSpPr>
          <p:cNvPr id="6" name="Rectangle 3">
            <a:extLst>
              <a:ext uri="{FF2B5EF4-FFF2-40B4-BE49-F238E27FC236}">
                <a16:creationId xmlns:a16="http://schemas.microsoft.com/office/drawing/2014/main" id="{F1085862-AA42-40DE-B255-9DCD79BFFBC2}"/>
              </a:ext>
            </a:extLst>
          </p:cNvPr>
          <p:cNvSpPr/>
          <p:nvPr/>
        </p:nvSpPr>
        <p:spPr>
          <a:xfrm>
            <a:off x="3000376" y="2441505"/>
            <a:ext cx="3181349" cy="2215991"/>
          </a:xfrm>
          <a:prstGeom prst="rect">
            <a:avLst/>
          </a:prstGeom>
        </p:spPr>
        <p:txBody>
          <a:bodyPr wrap="square">
            <a:spAutoFit/>
          </a:bodyPr>
          <a:lstStyle/>
          <a:p>
            <a:pPr fontAlgn="base"/>
            <a:r>
              <a:rPr lang="en-GB" sz="2000" b="1" dirty="0">
                <a:solidFill>
                  <a:schemeClr val="bg2">
                    <a:lumMod val="50000"/>
                  </a:schemeClr>
                </a:solidFill>
                <a:latin typeface="&amp;quot"/>
              </a:rPr>
              <a:t>Avv. Giorgio Grasso, PHD</a:t>
            </a:r>
          </a:p>
          <a:p>
            <a:pPr fontAlgn="base"/>
            <a:endParaRPr lang="en-GB" sz="2000" b="1" dirty="0">
              <a:solidFill>
                <a:schemeClr val="bg2">
                  <a:lumMod val="50000"/>
                </a:schemeClr>
              </a:solidFill>
              <a:latin typeface="&amp;quot"/>
            </a:endParaRPr>
          </a:p>
          <a:p>
            <a:pPr fontAlgn="base"/>
            <a:r>
              <a:rPr lang="en-GB" sz="2000" b="1" dirty="0">
                <a:solidFill>
                  <a:schemeClr val="bg2">
                    <a:lumMod val="50000"/>
                  </a:schemeClr>
                </a:solidFill>
                <a:latin typeface="&amp;quot"/>
              </a:rPr>
              <a:t>M. +39 328 4226114</a:t>
            </a:r>
          </a:p>
          <a:p>
            <a:pPr fontAlgn="base"/>
            <a:r>
              <a:rPr lang="en-GB" sz="2000" b="1" dirty="0">
                <a:solidFill>
                  <a:schemeClr val="bg2">
                    <a:lumMod val="50000"/>
                  </a:schemeClr>
                </a:solidFill>
                <a:latin typeface="&amp;quot"/>
              </a:rPr>
              <a:t>E. g.grasso@btglegal.it</a:t>
            </a:r>
          </a:p>
          <a:p>
            <a:pPr fontAlgn="base"/>
            <a:endParaRPr lang="en-GB" sz="2000" b="1" dirty="0">
              <a:solidFill>
                <a:schemeClr val="bg2">
                  <a:lumMod val="50000"/>
                </a:schemeClr>
              </a:solidFill>
              <a:latin typeface="&amp;quot"/>
            </a:endParaRPr>
          </a:p>
          <a:p>
            <a:pPr fontAlgn="base"/>
            <a:r>
              <a:rPr lang="en-GB" sz="2000" b="1" dirty="0">
                <a:solidFill>
                  <a:schemeClr val="bg2">
                    <a:lumMod val="50000"/>
                  </a:schemeClr>
                </a:solidFill>
                <a:latin typeface="&amp;quot"/>
              </a:rPr>
              <a:t>www.btglegal.it</a:t>
            </a:r>
          </a:p>
          <a:p>
            <a:pPr fontAlgn="base"/>
            <a:endParaRPr lang="en-GB" b="1" i="0" u="none" strike="noStrike" dirty="0">
              <a:solidFill>
                <a:srgbClr val="666666"/>
              </a:solidFill>
              <a:effectLst/>
              <a:latin typeface="&amp;quot"/>
            </a:endParaRPr>
          </a:p>
        </p:txBody>
      </p:sp>
      <p:pic>
        <p:nvPicPr>
          <p:cNvPr id="8" name="Segnaposto contenuto 3">
            <a:hlinkClick r:id="rId6"/>
            <a:extLst>
              <a:ext uri="{FF2B5EF4-FFF2-40B4-BE49-F238E27FC236}">
                <a16:creationId xmlns:a16="http://schemas.microsoft.com/office/drawing/2014/main" id="{47ADBC26-D0A1-443C-AD93-0B1244898061}"/>
              </a:ext>
            </a:extLst>
          </p:cNvPr>
          <p:cNvPicPr>
            <a:picLocks noChangeAspect="1"/>
          </p:cNvPicPr>
          <p:nvPr/>
        </p:nvPicPr>
        <p:blipFill>
          <a:blip r:embed="rId7" cstate="print">
            <a:extLst>
              <a:ext uri="{28A0092B-C50C-407E-A947-70E740481C1C}">
                <a14:useLocalDpi xmlns:a14="http://schemas.microsoft.com/office/drawing/2010/main" val="0"/>
              </a:ext>
            </a:extLst>
          </a:blip>
          <a:srcRect t="22923" b="29727"/>
          <a:stretch>
            <a:fillRect/>
          </a:stretch>
        </p:blipFill>
        <p:spPr bwMode="auto">
          <a:xfrm>
            <a:off x="0" y="6097300"/>
            <a:ext cx="2557191" cy="760700"/>
          </a:xfrm>
          <a:prstGeom prst="rect">
            <a:avLst/>
          </a:prstGeom>
          <a:solidFill>
            <a:schemeClr val="bg1"/>
          </a:solidFill>
          <a:ln>
            <a:noFill/>
          </a:ln>
          <a:effectLst/>
        </p:spPr>
      </p:pic>
      <p:sp>
        <p:nvSpPr>
          <p:cNvPr id="9" name="TextBox 1">
            <a:extLst>
              <a:ext uri="{FF2B5EF4-FFF2-40B4-BE49-F238E27FC236}">
                <a16:creationId xmlns:a16="http://schemas.microsoft.com/office/drawing/2014/main" id="{10E5BD1D-B050-469F-ACE0-C184B417CABD}"/>
              </a:ext>
            </a:extLst>
          </p:cNvPr>
          <p:cNvSpPr txBox="1"/>
          <p:nvPr/>
        </p:nvSpPr>
        <p:spPr>
          <a:xfrm>
            <a:off x="520106" y="981605"/>
            <a:ext cx="6109252" cy="769441"/>
          </a:xfrm>
          <a:prstGeom prst="rect">
            <a:avLst/>
          </a:prstGeom>
          <a:noFill/>
        </p:spPr>
        <p:txBody>
          <a:bodyPr wrap="square" rtlCol="0">
            <a:spAutoFit/>
          </a:bodyPr>
          <a:lstStyle/>
          <a:p>
            <a:pPr lvl="0"/>
            <a:r>
              <a:rPr lang="en-US" sz="4400" b="1" dirty="0">
                <a:solidFill>
                  <a:srgbClr val="002060"/>
                </a:solidFill>
                <a:latin typeface="Calibri" panose="020F0502020204030204" pitchFamily="34" charset="0"/>
                <a:cs typeface="Calibri" panose="020F0502020204030204" pitchFamily="34" charset="0"/>
              </a:rPr>
              <a:t>Q &amp; A</a:t>
            </a:r>
          </a:p>
        </p:txBody>
      </p:sp>
    </p:spTree>
    <p:extLst>
      <p:ext uri="{BB962C8B-B14F-4D97-AF65-F5344CB8AC3E}">
        <p14:creationId xmlns:p14="http://schemas.microsoft.com/office/powerpoint/2010/main" val="3138300947"/>
      </p:ext>
    </p:extLst>
  </p:cSld>
  <p:clrMapOvr>
    <a:masterClrMapping/>
  </p:clrMapOvr>
</p:sld>
</file>

<file path=ppt/theme/theme1.xml><?xml version="1.0" encoding="utf-8"?>
<a:theme xmlns:a="http://schemas.openxmlformats.org/drawingml/2006/main" name="Office Theme">
  <a:themeElements>
    <a:clrScheme name="Tema di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i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TM03457496[[fn=Parallasse]]</Template>
  <TotalTime>281</TotalTime>
  <Words>724</Words>
  <Application>Microsoft Office PowerPoint</Application>
  <PresentationFormat>Widescreen</PresentationFormat>
  <Paragraphs>37</Paragraphs>
  <Slides>8</Slides>
  <Notes>2</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8</vt:i4>
      </vt:variant>
    </vt:vector>
  </HeadingPairs>
  <TitlesOfParts>
    <vt:vector size="15" baseType="lpstr">
      <vt:lpstr>&amp;quot</vt:lpstr>
      <vt:lpstr>Arial</vt:lpstr>
      <vt:lpstr>Arial Rounded MT Bold</vt:lpstr>
      <vt:lpstr>Calibri</vt:lpstr>
      <vt:lpstr>Calibri Light</vt:lpstr>
      <vt:lpstr>Sansation</vt:lpstr>
      <vt:lpstr>Office Theme</vt:lpstr>
      <vt:lpstr>Panoramica di alcune clausole del mercato  Cyber Insurance che stanno facendo discutere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Panoramica di alcune clausole del mercato  Cyber Insurance che stanno facendo discutere</dc:title>
  <dc:creator>Giorgio Grasso</dc:creator>
  <cp:lastModifiedBy>Alessandro Bramucci</cp:lastModifiedBy>
  <cp:revision>19</cp:revision>
  <dcterms:created xsi:type="dcterms:W3CDTF">2020-06-10T18:00:59Z</dcterms:created>
  <dcterms:modified xsi:type="dcterms:W3CDTF">2020-06-17T07:55:54Z</dcterms:modified>
</cp:coreProperties>
</file>